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65" r:id="rId1"/>
  </p:sldMasterIdLst>
  <p:sldIdLst>
    <p:sldId id="300" r:id="rId2"/>
    <p:sldId id="291" r:id="rId3"/>
    <p:sldId id="292" r:id="rId4"/>
    <p:sldId id="293" r:id="rId5"/>
    <p:sldId id="294" r:id="rId6"/>
    <p:sldId id="303" r:id="rId7"/>
    <p:sldId id="302" r:id="rId8"/>
    <p:sldId id="304"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26" r:id="rId22"/>
    <p:sldId id="325" r:id="rId23"/>
    <p:sldId id="324" r:id="rId24"/>
    <p:sldId id="323" r:id="rId25"/>
    <p:sldId id="322" r:id="rId26"/>
    <p:sldId id="321" r:id="rId27"/>
    <p:sldId id="320" r:id="rId28"/>
    <p:sldId id="319" r:id="rId29"/>
    <p:sldId id="295" r:id="rId30"/>
    <p:sldId id="328" r:id="rId31"/>
    <p:sldId id="330" r:id="rId32"/>
    <p:sldId id="331" r:id="rId33"/>
    <p:sldId id="332" r:id="rId34"/>
    <p:sldId id="333" r:id="rId35"/>
    <p:sldId id="334"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280" autoAdjust="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tr-TR"/>
              <a:t>Asıl başlık stili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6EB9D5-7E1A-4433-8B21-2237CC26FA2C}" type="datetimeFigureOut">
              <a:rPr lang="en-US" smtClean="0"/>
              <a:t>4/17/2017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08301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smtClean="0"/>
              <a:t>4/17/2017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56119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smtClean="0"/>
              <a:t>4/17/2017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36306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smtClean="0"/>
              <a:t>4/17/2017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29952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tr-TR"/>
              <a:t>Asıl başlık stili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4EC2AB55-62C0-407E-B706-C907B44B0BFC}" type="datetimeFigureOut">
              <a:rPr lang="en-US" smtClean="0"/>
              <a:t>4/17/2017</a:t>
            </a:fld>
            <a:endParaRPr lang="en-US" dirty="0"/>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2183794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smtClean="0"/>
              <a:t>4/17/2017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6833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smtClean="0"/>
              <a:t>4/17/2017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90041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smtClean="0"/>
              <a:t>4/17/2017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27009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smtClean="0"/>
              <a:t>4/17/2017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32483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FD0B8D63-E026-4E54-B301-C824E1BD14F3}" type="datetimeFigureOut">
              <a:rPr lang="en-US" smtClean="0"/>
              <a:t>4/17/2017</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41549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6C423185-9573-406A-8068-0AB4F2335019}" type="datetimeFigureOut">
              <a:rPr lang="en-US" smtClean="0"/>
              <a:t>4/17/2017</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05039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6C5516DA-9D86-4E1E-A623-C11F9F74EB59}" type="datetimeFigureOut">
              <a:rPr lang="en-US" smtClean="0"/>
              <a:t>4/17/2017</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2">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8464366"/>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Lst>
  <p:hf sldNum="0" hdr="0" ftr="0" dt="0"/>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0" dirty="0" err="1"/>
              <a:t>Gerontoloji</a:t>
            </a:r>
            <a:r>
              <a:rPr lang="tr-TR" b="0" dirty="0"/>
              <a:t> Bilgi Kiti 2</a:t>
            </a:r>
          </a:p>
        </p:txBody>
      </p:sp>
      <p:sp>
        <p:nvSpPr>
          <p:cNvPr id="3" name="Alt Başlık 2"/>
          <p:cNvSpPr>
            <a:spLocks noGrp="1"/>
          </p:cNvSpPr>
          <p:nvPr>
            <p:ph type="subTitle" idx="1"/>
          </p:nvPr>
        </p:nvSpPr>
        <p:spPr>
          <a:xfrm>
            <a:off x="1069847" y="5078437"/>
            <a:ext cx="9948673" cy="844061"/>
          </a:xfrm>
        </p:spPr>
        <p:txBody>
          <a:bodyPr/>
          <a:lstStyle/>
          <a:p>
            <a:pPr algn="r"/>
            <a:r>
              <a:rPr lang="tr-TR" b="0" dirty="0">
                <a:latin typeface="Century Schoolbook" panose="02040604050505020304" pitchFamily="18" charset="0"/>
              </a:rPr>
              <a:t>Derleyen-Yayına hazırlayan ,</a:t>
            </a:r>
          </a:p>
          <a:p>
            <a:pPr algn="r"/>
            <a:r>
              <a:rPr lang="tr-TR" b="0" dirty="0">
                <a:latin typeface="Century Schoolbook" panose="02040604050505020304" pitchFamily="18" charset="0"/>
              </a:rPr>
              <a:t> Dr. Uğur Özdemir / Hacettepe Üniversitesi </a:t>
            </a:r>
          </a:p>
        </p:txBody>
      </p:sp>
    </p:spTree>
    <p:extLst>
      <p:ext uri="{BB962C8B-B14F-4D97-AF65-F5344CB8AC3E}">
        <p14:creationId xmlns:p14="http://schemas.microsoft.com/office/powerpoint/2010/main" val="2696648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a:latin typeface="Times New Roman" panose="02020603050405020304" pitchFamily="18" charset="0"/>
                <a:ea typeface="Calibri" panose="020F0502020204030204" pitchFamily="34" charset="0"/>
              </a:rPr>
              <a:t>Yaşlılıkta duyudaki değişimler;</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Yaşlılıkta susama duygusunun azalması nedeniyle sıvı tüketimi de azalmaktadır. Sık idrara çıkma ve vücudun suyu depolama kapasitesindeki azalma sonucunda vücuttaki su miktarı gerekli düzeyin altına düşebilir</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1114889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a:latin typeface="Times New Roman" panose="02020603050405020304" pitchFamily="18" charset="0"/>
                <a:ea typeface="Calibri" panose="020F0502020204030204" pitchFamily="34" charset="0"/>
              </a:rPr>
              <a:t>Yaşlılıkta duyudaki değişimler </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Bu dönemde görme ile ilgili de değişimler yaşanmaktadır. Uzağı görme yeteneği genellikle diğer duyulardan daha önce bozulur. Görme alanında ve karanlığa uyumda da azalma vardır. Görmedeki bu değişimler etkinliği sınırlar ve uyum güçlükleri yaratır. İşitme duyusu genellikle yaşla birlikte azalma gösterir ve bu durum da konuşmayı etkiler, toplumsal ilişkiyi sınırlar. İşitme yitimi çoğu zaman karışıklık, şaşkınlık ve güvensizlik duygularıyla bir aradadır, çünkü çevrede bir "durgunluk" izlenimi yaratabilmektedir</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1298320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nSpc>
                <a:spcPct val="100000"/>
              </a:lnSpc>
            </a:pPr>
            <a:r>
              <a:rPr lang="tr-TR" sz="2400" kern="0" dirty="0">
                <a:latin typeface="Times New Roman" panose="02020603050405020304" pitchFamily="18" charset="0"/>
              </a:rPr>
              <a:t>Yaşlılıkta Kas- İskelet Sisteminde değişimler</a:t>
            </a:r>
            <a:br>
              <a:rPr lang="tr-TR" sz="2400" kern="0" dirty="0">
                <a:latin typeface="Times New Roman" panose="02020603050405020304" pitchFamily="18" charset="0"/>
              </a:rPr>
            </a:br>
            <a:br>
              <a:rPr lang="tr-TR" sz="2400" kern="0" dirty="0">
                <a:latin typeface="Times New Roman" panose="02020603050405020304" pitchFamily="18" charset="0"/>
              </a:rPr>
            </a:br>
            <a:r>
              <a:rPr lang="tr-TR" sz="2400" b="0" dirty="0">
                <a:latin typeface="Times New Roman" panose="02020603050405020304" pitchFamily="18" charset="0"/>
                <a:ea typeface="Calibri" panose="020F0502020204030204" pitchFamily="34" charset="0"/>
              </a:rPr>
              <a:t>İlerleyen yaşla beraber kemik dokusunun hem miktarı azalmakta hem de yapısı zayıflamaktadır. Kemik kitlesindeki, kasların kasılma gücü ve hızındaki azalma kadın ve erkeklerde yaklaşık 30 yaşlarında başlamaktadır. Meydana gelen bu düşüşler, özellikle kemik kitlesindeki azalma en çok omurgayı etkilemektedir</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2276354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a:latin typeface="Times New Roman" panose="02020603050405020304" pitchFamily="18" charset="0"/>
                <a:ea typeface="Calibri" panose="020F0502020204030204" pitchFamily="34" charset="0"/>
              </a:rPr>
              <a:t>Yaşlılıkta kas iskelet sisteminde ki değişimler</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Yaşlanmanın getirdiği bir diğer kayıp ise kas kaybıdır. Kas kaybına ise </a:t>
            </a:r>
            <a:r>
              <a:rPr lang="tr-TR" sz="2400" b="0" dirty="0" err="1">
                <a:latin typeface="Times New Roman" panose="02020603050405020304" pitchFamily="18" charset="0"/>
                <a:ea typeface="Calibri" panose="020F0502020204030204" pitchFamily="34" charset="0"/>
              </a:rPr>
              <a:t>sarkopeni</a:t>
            </a:r>
            <a:r>
              <a:rPr lang="tr-TR" sz="2400" b="0" dirty="0">
                <a:latin typeface="Times New Roman" panose="02020603050405020304" pitchFamily="18" charset="0"/>
                <a:ea typeface="Calibri" panose="020F0502020204030204" pitchFamily="34" charset="0"/>
              </a:rPr>
              <a:t> denilmektedir. Yaklaşık olarak 50 yaşından sonra kas liflerinin sayısı azalmaya başlar ve bu durumda kasların boyunun kısalmasına neden olmaktadır. Kas sisteminde meydana gelen bu değişimler özellikle elle kavrama gücünü etkilemektedir</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3848313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a:latin typeface="Times New Roman" panose="02020603050405020304" pitchFamily="18" charset="0"/>
                <a:ea typeface="Calibri" panose="020F0502020204030204" pitchFamily="34" charset="0"/>
              </a:rPr>
              <a:t>Yaşlılıkta kas-İskelet sistemindeki değişimler</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Atmış-yetmiş yaşındaki bireylerin kas kitlesi % 25-30 oranında azalma göstermektedir. Kas kitlesindeki azalmaya, vücudun yağ depolamadaki artışı eşlik eder. Kas kitlesinin kaybı kol ve bacaklarda incelmeye neden olurken, gövdede yağ birikmesi vücudun genel görünümünü değiştirir</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529712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nSpc>
                <a:spcPct val="100000"/>
              </a:lnSpc>
            </a:pPr>
            <a:r>
              <a:rPr lang="tr-TR" sz="2400" kern="0" dirty="0">
                <a:latin typeface="Times New Roman" panose="02020603050405020304" pitchFamily="18" charset="0"/>
              </a:rPr>
              <a:t>Yaşlılıkta </a:t>
            </a:r>
            <a:r>
              <a:rPr lang="tr-TR" sz="2400" kern="0" dirty="0" err="1">
                <a:latin typeface="Times New Roman" panose="02020603050405020304" pitchFamily="18" charset="0"/>
              </a:rPr>
              <a:t>Kardiyovasküler</a:t>
            </a:r>
            <a:r>
              <a:rPr lang="tr-TR" sz="2400" kern="0" dirty="0">
                <a:latin typeface="Times New Roman" panose="02020603050405020304" pitchFamily="18" charset="0"/>
              </a:rPr>
              <a:t> Sistemde ki değişimler</a:t>
            </a:r>
            <a:br>
              <a:rPr lang="tr-TR" sz="2400" kern="0" dirty="0">
                <a:latin typeface="Times New Roman" panose="02020603050405020304" pitchFamily="18" charset="0"/>
              </a:rPr>
            </a:br>
            <a:br>
              <a:rPr lang="tr-TR" sz="2400" kern="0" dirty="0">
                <a:latin typeface="Times New Roman" panose="02020603050405020304" pitchFamily="18" charset="0"/>
              </a:rPr>
            </a:br>
            <a:r>
              <a:rPr lang="tr-TR" sz="2400" b="0" dirty="0">
                <a:latin typeface="Times New Roman" panose="02020603050405020304" pitchFamily="18" charset="0"/>
                <a:ea typeface="Calibri" panose="020F0502020204030204" pitchFamily="34" charset="0"/>
              </a:rPr>
              <a:t>Yaşlanma vücutta en yıkıcı değişikliklere kalp ve kan damarlarında sebep olur. Kalp ve damar yaşlanma sürecinden pek çok şekilde etkilenir. Yaşlanmayla birlikte kalbin kan pompalama yeteneği azalır ve yağ dokusu artar. Kan pompalama yeteneğindeki bu azalma normal fiziksel ve psikolojik koşullarda ciddi bir sorun yaratacak düzeyde olmasa da stres ve yoğun fiziksel aktivite gibi durumlarda sorun yaratabilir. Böyle durumlarda kalp normalden daha fazla çalışmak zorunda kalır.</a:t>
            </a:r>
            <a:endParaRPr lang="tr-TR" sz="2400" b="0" dirty="0"/>
          </a:p>
        </p:txBody>
      </p:sp>
      <p:sp>
        <p:nvSpPr>
          <p:cNvPr id="3" name="Alt Başlık 2"/>
          <p:cNvSpPr>
            <a:spLocks noGrp="1"/>
          </p:cNvSpPr>
          <p:nvPr>
            <p:ph type="subTitle" idx="1"/>
          </p:nvPr>
        </p:nvSpPr>
        <p:spPr>
          <a:xfrm>
            <a:off x="1069848" y="4740811"/>
            <a:ext cx="7891272" cy="970671"/>
          </a:xfrm>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2694245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kern="0" dirty="0">
                <a:latin typeface="Times New Roman" panose="02020603050405020304" pitchFamily="18" charset="0"/>
              </a:rPr>
              <a:t>Yaşlılıkta </a:t>
            </a:r>
            <a:r>
              <a:rPr lang="tr-TR" sz="2400" kern="0" dirty="0" err="1">
                <a:latin typeface="Times New Roman" panose="02020603050405020304" pitchFamily="18" charset="0"/>
              </a:rPr>
              <a:t>Kardiyovasküler</a:t>
            </a:r>
            <a:r>
              <a:rPr lang="tr-TR" sz="2400" kern="0" dirty="0">
                <a:latin typeface="Times New Roman" panose="02020603050405020304" pitchFamily="18" charset="0"/>
              </a:rPr>
              <a:t> Sistemde ki değişimler</a:t>
            </a:r>
            <a:br>
              <a:rPr lang="tr-TR" sz="2400" kern="0" dirty="0">
                <a:latin typeface="Times New Roman" panose="02020603050405020304" pitchFamily="18"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Yaşlılıkta kalbin normal çalışma temposuna dönüş zamanı da uzar ve yıpranmalar meydana gelir. Kalp kapak çaplarında artma, kalınlaşma ve kireçlenme görülür. Damarların elastikiyetini kaybetmesiyle ve kalınlaşmasıyla birlikte dolaşım yavaşlar. Dolaşımın yavaşlaması ise kalp ritminin azalmasına etki ederek halsizliğe, yorgunluğa ve oksijen yetersizliğine neden olabilir</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1707090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51560" y="1432222"/>
            <a:ext cx="9966960" cy="3688417"/>
          </a:xfrm>
        </p:spPr>
        <p:txBody>
          <a:bodyPr/>
          <a:lstStyle/>
          <a:p>
            <a:pPr>
              <a:lnSpc>
                <a:spcPct val="100000"/>
              </a:lnSpc>
            </a:pPr>
            <a:br>
              <a:rPr lang="tr-TR" sz="2400" kern="0" dirty="0">
                <a:latin typeface="Times New Roman" panose="02020603050405020304" pitchFamily="18" charset="0"/>
              </a:rPr>
            </a:br>
            <a:r>
              <a:rPr lang="tr-TR" sz="2400" kern="0" dirty="0">
                <a:latin typeface="Times New Roman" panose="02020603050405020304" pitchFamily="18" charset="0"/>
              </a:rPr>
              <a:t>Yaşlılıkta Solunum Sisteminde ki değişimler</a:t>
            </a:r>
            <a:br>
              <a:rPr lang="tr-TR" sz="2400" kern="0" dirty="0">
                <a:latin typeface="Times New Roman" panose="02020603050405020304" pitchFamily="18" charset="0"/>
              </a:rPr>
            </a:br>
            <a:br>
              <a:rPr lang="tr-TR" sz="2400" kern="0" dirty="0">
                <a:latin typeface="Times New Roman" panose="02020603050405020304" pitchFamily="18" charset="0"/>
              </a:rPr>
            </a:br>
            <a:r>
              <a:rPr lang="tr-TR" sz="2000" b="0" dirty="0">
                <a:latin typeface="Times New Roman" panose="02020603050405020304" pitchFamily="18" charset="0"/>
                <a:ea typeface="Calibri" panose="020F0502020204030204" pitchFamily="34" charset="0"/>
              </a:rPr>
              <a:t>Yaşlanma ile beraber göğüs kafesi ve akciğerlerin esnekliği azalır ve akciğerlerin boyutu </a:t>
            </a:r>
            <a:r>
              <a:rPr lang="tr-TR" sz="2000" b="0" dirty="0" err="1">
                <a:latin typeface="Times New Roman" panose="02020603050405020304" pitchFamily="18" charset="0"/>
                <a:ea typeface="Calibri" panose="020F0502020204030204" pitchFamily="34" charset="0"/>
              </a:rPr>
              <a:t>küçülü</a:t>
            </a:r>
            <a:r>
              <a:rPr lang="tr-TR" sz="2000" b="0" dirty="0">
                <a:latin typeface="Times New Roman" panose="02020603050405020304" pitchFamily="18" charset="0"/>
                <a:ea typeface="Calibri" panose="020F0502020204030204" pitchFamily="34" charset="0"/>
              </a:rPr>
              <a:t>, solunum kapasitesi azalır ve soluk alma sırasında akciğerleri genişletebilmek için harcanan enerji miktarı artar. Soluk alıp verme sürecindeki bu değişimler sonucunda daha kısa süreli soluk alınmasına rağmen akciğerler soluk verme durumuna daha uzun sürede dönerler (Oğuz, 2007; </a:t>
            </a:r>
            <a:r>
              <a:rPr lang="tr-TR" sz="2000" b="0" dirty="0" err="1">
                <a:latin typeface="Times New Roman" panose="02020603050405020304" pitchFamily="18" charset="0"/>
                <a:ea typeface="Calibri" panose="020F0502020204030204" pitchFamily="34" charset="0"/>
              </a:rPr>
              <a:t>Zastrow</a:t>
            </a:r>
            <a:r>
              <a:rPr lang="tr-TR" sz="2000" b="0" dirty="0">
                <a:latin typeface="Times New Roman" panose="02020603050405020304" pitchFamily="18" charset="0"/>
                <a:ea typeface="Calibri" panose="020F0502020204030204" pitchFamily="34" charset="0"/>
              </a:rPr>
              <a:t> ve </a:t>
            </a:r>
            <a:r>
              <a:rPr lang="tr-TR" sz="2000" b="0" dirty="0" err="1">
                <a:latin typeface="Times New Roman" panose="02020603050405020304" pitchFamily="18" charset="0"/>
                <a:ea typeface="Calibri" panose="020F0502020204030204" pitchFamily="34" charset="0"/>
              </a:rPr>
              <a:t>Kirst-Ashman</a:t>
            </a:r>
            <a:r>
              <a:rPr lang="tr-TR" sz="2000" b="0" dirty="0">
                <a:latin typeface="Times New Roman" panose="02020603050405020304" pitchFamily="18" charset="0"/>
                <a:ea typeface="Calibri" panose="020F0502020204030204" pitchFamily="34" charset="0"/>
              </a:rPr>
              <a:t>, 2015). Solunum sistemindeki bu değişimler sonucunda ise nefes darlığı, göğüs ağrısı, solunum yetmezliği ve akciğer hastalıları gibi problemler ortaya çıkabilmektedir.</a:t>
            </a:r>
            <a:br>
              <a:rPr lang="tr-TR" sz="2000" b="0" dirty="0">
                <a:latin typeface="Times New Roman" panose="02020603050405020304" pitchFamily="18" charset="0"/>
                <a:ea typeface="Calibri" panose="020F0502020204030204" pitchFamily="34" charset="0"/>
              </a:rPr>
            </a:br>
            <a:endParaRPr lang="tr-TR" sz="2000" b="0" dirty="0"/>
          </a:p>
        </p:txBody>
      </p:sp>
      <p:sp>
        <p:nvSpPr>
          <p:cNvPr id="3" name="Alt Başlık 2"/>
          <p:cNvSpPr>
            <a:spLocks noGrp="1"/>
          </p:cNvSpPr>
          <p:nvPr>
            <p:ph type="subTitle" idx="1"/>
          </p:nvPr>
        </p:nvSpPr>
        <p:spPr>
          <a:xfrm>
            <a:off x="1069848" y="4726744"/>
            <a:ext cx="7891272" cy="1111348"/>
          </a:xfrm>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1420575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nSpc>
                <a:spcPct val="100000"/>
              </a:lnSpc>
            </a:pPr>
            <a:r>
              <a:rPr lang="tr-TR" sz="2400" kern="0" dirty="0">
                <a:latin typeface="Times New Roman" panose="02020603050405020304" pitchFamily="18" charset="0"/>
              </a:rPr>
              <a:t>Yaşlılıkta,  Bağışıklık Sisteminde ki değişimler</a:t>
            </a:r>
            <a:br>
              <a:rPr lang="tr-TR" sz="2400" kern="0" dirty="0">
                <a:latin typeface="Times New Roman" panose="02020603050405020304" pitchFamily="18" charset="0"/>
              </a:rPr>
            </a:br>
            <a:br>
              <a:rPr lang="tr-TR" sz="2400" kern="0" dirty="0">
                <a:latin typeface="Times New Roman" panose="02020603050405020304" pitchFamily="18" charset="0"/>
              </a:rPr>
            </a:br>
            <a:r>
              <a:rPr lang="tr-TR" sz="2400" b="0" dirty="0">
                <a:latin typeface="Times New Roman" panose="02020603050405020304" pitchFamily="18" charset="0"/>
                <a:ea typeface="Calibri" panose="020F0502020204030204" pitchFamily="34" charset="0"/>
              </a:rPr>
              <a:t>Bağışıklık sisteminin tüm bölümleri yaşlanma sürecinden aynı miktarda etkilenmemektedir. Bağışıklık hücrelerinin işlevlerindeki azalma, yaşlılarda enfeksiyon hastalıkları, </a:t>
            </a:r>
            <a:r>
              <a:rPr lang="tr-TR" sz="2400" b="0" dirty="0" err="1">
                <a:latin typeface="Times New Roman" panose="02020603050405020304" pitchFamily="18" charset="0"/>
                <a:ea typeface="Calibri" panose="020F0502020204030204" pitchFamily="34" charset="0"/>
              </a:rPr>
              <a:t>artrit</a:t>
            </a:r>
            <a:r>
              <a:rPr lang="tr-TR" sz="2400" b="0" dirty="0">
                <a:latin typeface="Times New Roman" panose="02020603050405020304" pitchFamily="18" charset="0"/>
                <a:ea typeface="Calibri" panose="020F0502020204030204" pitchFamily="34" charset="0"/>
              </a:rPr>
              <a:t> ve kansere yakalanma riskini büyük ölçüde artırmaktadır </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608419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a:latin typeface="Times New Roman" panose="02020603050405020304" pitchFamily="18" charset="0"/>
                <a:ea typeface="Calibri" panose="020F0502020204030204" pitchFamily="34" charset="0"/>
              </a:rPr>
              <a:t>Menopoz </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Yaşlılık döneminde kadınlarda görülen değişimlerden birisi olan menopoz, normal fizyolojik bir süreç olup sıklıkla kırk yaşından sonra ortaya çıkar. Ülkemizde en sık görülen menopoz yaşı kırk beş-kırk dokuz yaştır. Bir kadın başka bir nedene bağlı olmaksızın en az ardışık olarak 12 ay adet görmez ise menopozda olduğu söylenebilir</a:t>
            </a:r>
            <a:endParaRPr lang="tr-TR" sz="2400" b="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280200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5400" b="0" dirty="0"/>
              <a:t>Yaşlılık döneminin özellikleri</a:t>
            </a:r>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4224644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br>
              <a:rPr lang="tr-TR" sz="2400" b="0" dirty="0">
                <a:latin typeface="Times New Roman" panose="02020603050405020304" pitchFamily="18" charset="0"/>
                <a:ea typeface="Calibri" panose="020F0502020204030204" pitchFamily="34" charset="0"/>
              </a:rPr>
            </a:br>
            <a:r>
              <a:rPr lang="tr-TR" sz="2400" dirty="0">
                <a:latin typeface="Times New Roman" panose="02020603050405020304" pitchFamily="18" charset="0"/>
                <a:ea typeface="Calibri" panose="020F0502020204030204" pitchFamily="34" charset="0"/>
              </a:rPr>
              <a:t>Andropoz</a:t>
            </a:r>
            <a:r>
              <a:rPr lang="tr-TR" sz="2400" b="0" dirty="0">
                <a:latin typeface="Times New Roman" panose="02020603050405020304" pitchFamily="18" charset="0"/>
                <a:ea typeface="Calibri" panose="020F0502020204030204" pitchFamily="34" charset="0"/>
              </a:rPr>
              <a:t> </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Yaşlanma ile birlikte erkeklerde ise erkeklik hormonu olan testosteron düzeyinde azalma olur. Erkeklerde yavaş, ancak ilerleyici bir şekilde testosteron eksikliği ile ortaya çıkan bu durum “Andropoz” olarak tanımlanır. </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Testosteron başta cinsel organlar ve üreme sistemi olmak üzere vücuttaki pek çok doku ve sistem (kemik ve adale dokusu, yağ dokusu, kalp-damar sistemi ve kan yapımı) üzerine önemli etkilere sahiptir. Andropoz ile beraber adale kitlesinde ve gücünde azalma bunlara bağlı olarak yorgunluk ve halsizlik, huzursuzluk, cinsel aktivitede azalma, cinsel istek kaybı, aşırı terleme, ateş basma atakları, uykusuzluk, çarpıntı gibi belirtiler olur </a:t>
            </a:r>
            <a:endParaRPr lang="tr-TR" sz="2400" b="0" dirty="0"/>
          </a:p>
        </p:txBody>
      </p:sp>
      <p:sp>
        <p:nvSpPr>
          <p:cNvPr id="3" name="Alt Başlık 2"/>
          <p:cNvSpPr>
            <a:spLocks noGrp="1"/>
          </p:cNvSpPr>
          <p:nvPr>
            <p:ph type="subTitle" idx="1"/>
          </p:nvPr>
        </p:nvSpPr>
        <p:spPr>
          <a:xfrm>
            <a:off x="1524000" y="5022166"/>
            <a:ext cx="9144000" cy="886264"/>
          </a:xfrm>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21776815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pPr>
              <a:lnSpc>
                <a:spcPct val="100000"/>
              </a:lnSpc>
            </a:pPr>
            <a:r>
              <a:rPr lang="tr-TR" sz="2400" kern="0" dirty="0">
                <a:latin typeface="Times New Roman" panose="02020603050405020304" pitchFamily="18" charset="0"/>
              </a:rPr>
              <a:t>Yaşlılıkta </a:t>
            </a:r>
            <a:r>
              <a:rPr lang="tr-TR" sz="2400" kern="0" dirty="0" err="1">
                <a:latin typeface="Times New Roman" panose="02020603050405020304" pitchFamily="18" charset="0"/>
              </a:rPr>
              <a:t>Ürogenital</a:t>
            </a:r>
            <a:r>
              <a:rPr lang="tr-TR" sz="2400" kern="0" dirty="0">
                <a:latin typeface="Times New Roman" panose="02020603050405020304" pitchFamily="18" charset="0"/>
              </a:rPr>
              <a:t> Sistem</a:t>
            </a:r>
            <a:br>
              <a:rPr lang="tr-TR" sz="2400" kern="0" dirty="0">
                <a:latin typeface="Times New Roman" panose="02020603050405020304" pitchFamily="18" charset="0"/>
              </a:rPr>
            </a:br>
            <a:br>
              <a:rPr lang="tr-TR" sz="2400" kern="0" dirty="0">
                <a:latin typeface="Times New Roman" panose="02020603050405020304" pitchFamily="18" charset="0"/>
              </a:rPr>
            </a:br>
            <a:r>
              <a:rPr lang="tr-TR" sz="2400" b="0" dirty="0">
                <a:latin typeface="Times New Roman" panose="02020603050405020304" pitchFamily="18" charset="0"/>
                <a:ea typeface="Calibri" panose="020F0502020204030204" pitchFamily="34" charset="0"/>
              </a:rPr>
              <a:t>Yaşlanma ile birlikte </a:t>
            </a:r>
            <a:r>
              <a:rPr lang="tr-TR" sz="2400" b="0" dirty="0" err="1">
                <a:latin typeface="Times New Roman" panose="02020603050405020304" pitchFamily="18" charset="0"/>
                <a:ea typeface="Calibri" panose="020F0502020204030204" pitchFamily="34" charset="0"/>
              </a:rPr>
              <a:t>nefronların</a:t>
            </a:r>
            <a:r>
              <a:rPr lang="tr-TR" sz="2400" b="0" dirty="0">
                <a:latin typeface="Times New Roman" panose="02020603050405020304" pitchFamily="18" charset="0"/>
                <a:ea typeface="Calibri" panose="020F0502020204030204" pitchFamily="34" charset="0"/>
              </a:rPr>
              <a:t> fonksiyonlarında önemli kayıplar olur, mesane kapasitesi azalır. Kanın süzüldüğü kılcal damar sayısında, </a:t>
            </a:r>
            <a:r>
              <a:rPr lang="tr-TR" sz="2400" b="0" dirty="0" err="1">
                <a:latin typeface="Times New Roman" panose="02020603050405020304" pitchFamily="18" charset="0"/>
                <a:ea typeface="Calibri" panose="020F0502020204030204" pitchFamily="34" charset="0"/>
              </a:rPr>
              <a:t>renal</a:t>
            </a:r>
            <a:r>
              <a:rPr lang="tr-TR" sz="2400" b="0" dirty="0">
                <a:latin typeface="Times New Roman" panose="02020603050405020304" pitchFamily="18" charset="0"/>
                <a:ea typeface="Calibri" panose="020F0502020204030204" pitchFamily="34" charset="0"/>
              </a:rPr>
              <a:t> kan akımında ve </a:t>
            </a:r>
            <a:r>
              <a:rPr lang="tr-TR" sz="2400" b="0" dirty="0" err="1">
                <a:latin typeface="Times New Roman" panose="02020603050405020304" pitchFamily="18" charset="0"/>
                <a:ea typeface="Calibri" panose="020F0502020204030204" pitchFamily="34" charset="0"/>
              </a:rPr>
              <a:t>tubüler</a:t>
            </a:r>
            <a:r>
              <a:rPr lang="tr-TR" sz="2400" b="0" dirty="0">
                <a:latin typeface="Times New Roman" panose="02020603050405020304" pitchFamily="18" charset="0"/>
                <a:ea typeface="Calibri" panose="020F0502020204030204" pitchFamily="34" charset="0"/>
              </a:rPr>
              <a:t> fonksiyonlarda azalma görülür. Ayrıca erkeklerde prostat bezinin büyümesi, kadınlarda ise </a:t>
            </a:r>
            <a:r>
              <a:rPr lang="tr-TR" sz="2400" b="0" dirty="0" err="1">
                <a:latin typeface="Times New Roman" panose="02020603050405020304" pitchFamily="18" charset="0"/>
                <a:ea typeface="Calibri" panose="020F0502020204030204" pitchFamily="34" charset="0"/>
              </a:rPr>
              <a:t>pelvik</a:t>
            </a:r>
            <a:r>
              <a:rPr lang="tr-TR" sz="2400" b="0" dirty="0">
                <a:latin typeface="Times New Roman" panose="02020603050405020304" pitchFamily="18" charset="0"/>
                <a:ea typeface="Calibri" panose="020F0502020204030204" pitchFamily="34" charset="0"/>
              </a:rPr>
              <a:t> gevşeme-sarkma meydana gelir. Bu değişiklikler yaşlı bireylerde </a:t>
            </a:r>
            <a:r>
              <a:rPr lang="tr-TR" sz="2400" b="0" dirty="0" err="1">
                <a:latin typeface="Times New Roman" panose="02020603050405020304" pitchFamily="18" charset="0"/>
                <a:ea typeface="Calibri" panose="020F0502020204030204" pitchFamily="34" charset="0"/>
              </a:rPr>
              <a:t>ürogenital</a:t>
            </a:r>
            <a:r>
              <a:rPr lang="tr-TR" sz="2400" b="0" dirty="0">
                <a:latin typeface="Times New Roman" panose="02020603050405020304" pitchFamily="18" charset="0"/>
                <a:ea typeface="Calibri" panose="020F0502020204030204" pitchFamily="34" charset="0"/>
              </a:rPr>
              <a:t> sistem şikâyetleri ve hastalıkları arttırır</a:t>
            </a:r>
            <a:endParaRPr lang="tr-TR" sz="2400" b="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2791510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pPr>
              <a:lnSpc>
                <a:spcPct val="100000"/>
              </a:lnSpc>
            </a:pPr>
            <a:r>
              <a:rPr lang="tr-TR" sz="2000" kern="0" dirty="0">
                <a:latin typeface="Times New Roman" panose="02020603050405020304" pitchFamily="18" charset="0"/>
              </a:rPr>
              <a:t>Yaşlılık Dönemi Bilişsel Özelliklerde değişimler </a:t>
            </a:r>
            <a:br>
              <a:rPr lang="tr-TR" sz="2400" kern="0" dirty="0">
                <a:latin typeface="Times New Roman" panose="02020603050405020304" pitchFamily="18" charset="0"/>
              </a:rPr>
            </a:br>
            <a:br>
              <a:rPr lang="tr-TR" sz="2400" kern="0" dirty="0">
                <a:latin typeface="Times New Roman" panose="02020603050405020304" pitchFamily="18" charset="0"/>
              </a:rPr>
            </a:br>
            <a:r>
              <a:rPr lang="tr-TR" sz="2000" b="0" dirty="0">
                <a:latin typeface="Times New Roman" panose="02020603050405020304" pitchFamily="18" charset="0"/>
                <a:ea typeface="Calibri" panose="020F0502020204030204" pitchFamily="34" charset="0"/>
              </a:rPr>
              <a:t>Normal yaşlanma süreci ile beraber bazı bilişsel işlevlerde gerileme söz konusuyken, bazıları korunmakta (sözel beceriler, yaratıcılık gibi) bazılarında ise belli belirsiz bozulmalar ortaya çıkabilmektedir. Bu bilişsel değişiklikler kişiden kişiye değişebileceği gibi, aynı kişide farklı bilişsel boyutları, farklı düzeylerde etkileyebilmektedir</a:t>
            </a:r>
            <a:endParaRPr lang="tr-TR" sz="2000" b="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1670972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51560" y="1432222"/>
            <a:ext cx="9966960" cy="3825577"/>
          </a:xfrm>
        </p:spPr>
        <p:txBody>
          <a:bodyPr>
            <a:normAutofit/>
          </a:bodyPr>
          <a:lstStyle/>
          <a:p>
            <a:r>
              <a:rPr lang="tr-TR" sz="2000" kern="0" dirty="0">
                <a:latin typeface="Times New Roman" panose="02020603050405020304" pitchFamily="18" charset="0"/>
              </a:rPr>
              <a:t>Yaşlılık Dönemi Bilişsel Özelliklerde değişimler</a:t>
            </a:r>
            <a:br>
              <a:rPr lang="tr-TR" sz="2000" kern="0" dirty="0">
                <a:latin typeface="Times New Roman" panose="02020603050405020304" pitchFamily="18"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Yaşlanmayla beraber ortaya çıkan bilişsel gerileme bazı kişilerde günlük hayatı ve sosyal ilişkileri etkileyecek düzeye ulaşmazken; bazı kişilerde Alzheimer hastalığı gibi ciddi bilişsel kayıplarla seyreden </a:t>
            </a:r>
            <a:r>
              <a:rPr lang="tr-TR" sz="2000" b="0" dirty="0" err="1">
                <a:latin typeface="Times New Roman" panose="02020603050405020304" pitchFamily="18" charset="0"/>
                <a:ea typeface="Calibri" panose="020F0502020204030204" pitchFamily="34" charset="0"/>
              </a:rPr>
              <a:t>demanslara</a:t>
            </a:r>
            <a:r>
              <a:rPr lang="tr-TR" sz="2000" b="0" dirty="0">
                <a:latin typeface="Times New Roman" panose="02020603050405020304" pitchFamily="18" charset="0"/>
                <a:ea typeface="Calibri" panose="020F0502020204030204" pitchFamily="34" charset="0"/>
              </a:rPr>
              <a:t> neden olabilmektedir. </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Bilişsel yaşlanma olgusu kazançlar, kayıplar ve korunan işlevlerin birlikte ele alınmasını gerektirir. Bilişsel yaşlanma alanının öncüsü </a:t>
            </a:r>
            <a:r>
              <a:rPr lang="tr-TR" sz="2000" b="0" dirty="0" err="1">
                <a:latin typeface="Times New Roman" panose="02020603050405020304" pitchFamily="18" charset="0"/>
                <a:ea typeface="Calibri" panose="020F0502020204030204" pitchFamily="34" charset="0"/>
              </a:rPr>
              <a:t>Baltes’e</a:t>
            </a:r>
            <a:r>
              <a:rPr lang="tr-TR" sz="2000" b="0" dirty="0">
                <a:latin typeface="Times New Roman" panose="02020603050405020304" pitchFamily="18" charset="0"/>
                <a:ea typeface="Calibri" panose="020F0502020204030204" pitchFamily="34" charset="0"/>
              </a:rPr>
              <a:t> göre, kazançlar ve kayıplar sadece yaşlılık dönemi için değil, yaşam boyu tüm gelişim dönemleri için geçerlidir. Ancak, kazançların kayıplara oranı genç yaşlarda daha fazla iken ilerleyen yaşlarda azalmaktadır </a:t>
            </a:r>
            <a:endParaRPr lang="tr-TR" sz="2000" b="0" dirty="0"/>
          </a:p>
        </p:txBody>
      </p:sp>
      <p:sp>
        <p:nvSpPr>
          <p:cNvPr id="3" name="Alt Başlık 2"/>
          <p:cNvSpPr>
            <a:spLocks noGrp="1"/>
          </p:cNvSpPr>
          <p:nvPr>
            <p:ph type="subTitle" idx="1"/>
          </p:nvPr>
        </p:nvSpPr>
        <p:spPr>
          <a:xfrm>
            <a:off x="1524000" y="5257799"/>
            <a:ext cx="9144000" cy="538089"/>
          </a:xfrm>
        </p:spPr>
        <p:txBody>
          <a:bodyPr/>
          <a:lstStyle/>
          <a:p>
            <a:r>
              <a:rPr lang="tr-TR" dirty="0"/>
              <a:t> </a:t>
            </a:r>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798661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51560" y="1432222"/>
            <a:ext cx="9966960" cy="3825577"/>
          </a:xfrm>
        </p:spPr>
        <p:txBody>
          <a:bodyPr>
            <a:noAutofit/>
          </a:bodyPr>
          <a:lstStyle/>
          <a:p>
            <a:pPr>
              <a:lnSpc>
                <a:spcPct val="100000"/>
              </a:lnSpc>
            </a:pPr>
            <a:br>
              <a:rPr lang="tr-TR" sz="20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t>
            </a:r>
            <a:r>
              <a:rPr lang="tr-TR" sz="2400" dirty="0">
                <a:latin typeface="Times New Roman" panose="02020603050405020304" pitchFamily="18" charset="0"/>
                <a:ea typeface="Calibri" panose="020F0502020204030204" pitchFamily="34" charset="0"/>
              </a:rPr>
              <a:t>aşlılıkta görülen bilişsel değişimler </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Yaşlanmayla beraber bilgi işleme hızı yavaşlar. Dolayısıyla yeni bilgi öğrenme süreci uzar ve yeni bilgi edinmek için daha fazla bilişsel çaba göstermek gerekir. </a:t>
            </a: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Dikkatin farklı boyutları yaşlanmadan olumsuz yönde etkilenir. Buna göre, dikkatin aynı anda eş zamanlı iki göreve bölünmesini (bölünmüş dikkat) gerektiren durumlarda yaşa bağlı gerileme olur. </a:t>
            </a: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Dikkatin sürdürülmesini (konsantrasyon) gerektiren görevlerde başarısızlık görülür. İlişkisiz bilgilerin veya çeldiricilerin elimine edilmesini ve sadece ilgilenilecek hedef uyarıcının belirlenmesini (seçici dikkat) gerektiren görevlerde güçlükler yaşanır, bu tür görevlerde hata yapma olasılığı artar. Kısa süreli bellek yaşa bağlı gerilemeden görece daha az etkilenir. </a:t>
            </a:r>
            <a:br>
              <a:rPr lang="tr-TR" sz="2000" b="0" dirty="0">
                <a:latin typeface="Times New Roman" panose="02020603050405020304" pitchFamily="18" charset="0"/>
                <a:ea typeface="Calibri" panose="020F0502020204030204" pitchFamily="34" charset="0"/>
              </a:rPr>
            </a:br>
            <a:endParaRPr lang="tr-TR" sz="2000" b="0" dirty="0"/>
          </a:p>
        </p:txBody>
      </p:sp>
      <p:sp>
        <p:nvSpPr>
          <p:cNvPr id="3" name="Alt Başlık 2"/>
          <p:cNvSpPr>
            <a:spLocks noGrp="1"/>
          </p:cNvSpPr>
          <p:nvPr>
            <p:ph type="subTitle" idx="1"/>
          </p:nvPr>
        </p:nvSpPr>
        <p:spPr>
          <a:xfrm>
            <a:off x="1524000" y="5458264"/>
            <a:ext cx="9144000" cy="773723"/>
          </a:xfrm>
        </p:spPr>
        <p:txBody>
          <a:bodyPr/>
          <a:lstStyle/>
          <a:p>
            <a:r>
              <a:rPr lang="tr-TR" dirty="0" err="1"/>
              <a:t>Nevia</a:t>
            </a:r>
            <a:r>
              <a:rPr lang="tr-TR" dirty="0"/>
              <a:t> Geriatri Kurumu</a:t>
            </a:r>
          </a:p>
        </p:txBody>
      </p:sp>
    </p:spTree>
    <p:extLst>
      <p:ext uri="{BB962C8B-B14F-4D97-AF65-F5344CB8AC3E}">
        <p14:creationId xmlns:p14="http://schemas.microsoft.com/office/powerpoint/2010/main" val="14219189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pPr lvl="0">
              <a:lnSpc>
                <a:spcPct val="100000"/>
              </a:lnSpc>
              <a:spcAft>
                <a:spcPts val="0"/>
              </a:spcAft>
            </a:pPr>
            <a:r>
              <a:rPr lang="tr-TR" sz="2400" b="0" dirty="0">
                <a:latin typeface="Times New Roman" panose="02020603050405020304" pitchFamily="18" charset="0"/>
                <a:ea typeface="Calibri" panose="020F0502020204030204" pitchFamily="34" charset="0"/>
              </a:rPr>
              <a:t>Y</a:t>
            </a:r>
            <a:r>
              <a:rPr lang="tr-TR" sz="2400" dirty="0">
                <a:latin typeface="Times New Roman" panose="02020603050405020304" pitchFamily="18" charset="0"/>
                <a:ea typeface="Calibri" panose="020F0502020204030204" pitchFamily="34" charset="0"/>
              </a:rPr>
              <a:t>aşlılıkta görülen bilişsel değişimler</a:t>
            </a:r>
            <a:br>
              <a:rPr lang="tr-TR" sz="2400" dirty="0">
                <a:latin typeface="Times New Roman" panose="02020603050405020304" pitchFamily="18" charset="0"/>
                <a:ea typeface="Calibri" panose="020F0502020204030204" pitchFamily="34" charset="0"/>
              </a:rPr>
            </a:br>
            <a:br>
              <a:rPr lang="tr-TR" sz="2400" dirty="0">
                <a:latin typeface="Times New Roman" panose="02020603050405020304" pitchFamily="18" charset="0"/>
                <a:ea typeface="Calibri" panose="020F0502020204030204" pitchFamily="34" charset="0"/>
              </a:rPr>
            </a:br>
            <a:r>
              <a:rPr lang="tr-TR" sz="2400" dirty="0">
                <a:latin typeface="Times New Roman" panose="02020603050405020304" pitchFamily="18" charset="0"/>
                <a:ea typeface="Calibri" panose="020F0502020204030204" pitchFamily="34" charset="0"/>
              </a:rPr>
              <a:t>. </a:t>
            </a:r>
            <a:r>
              <a:rPr lang="tr-TR" sz="2200" b="0" dirty="0">
                <a:latin typeface="Times New Roman" panose="02020603050405020304" pitchFamily="18" charset="0"/>
                <a:ea typeface="Calibri" panose="020F0502020204030204" pitchFamily="34" charset="0"/>
              </a:rPr>
              <a:t>Uzun süreli bellekte hatırlama performansında, tanıma veya ipucuyla hatırlama performansına göre daha ciddi bir gerileme gözlenir. </a:t>
            </a:r>
            <a:br>
              <a:rPr lang="tr-TR" sz="2200" b="0" dirty="0">
                <a:latin typeface="Times New Roman" panose="02020603050405020304" pitchFamily="18" charset="0"/>
                <a:ea typeface="Calibri" panose="020F0502020204030204" pitchFamily="34" charset="0"/>
              </a:rPr>
            </a:br>
            <a:r>
              <a:rPr lang="tr-TR" sz="2200" b="0" dirty="0">
                <a:latin typeface="Times New Roman" panose="02020603050405020304" pitchFamily="18" charset="0"/>
                <a:ea typeface="Calibri" panose="020F0502020204030204" pitchFamily="34" charset="0"/>
              </a:rPr>
              <a:t>. Bazı bellek işlevleri bozulurken, bazıları yaşa rağmen korur. Örneğin; </a:t>
            </a:r>
            <a:r>
              <a:rPr lang="tr-TR" sz="2200" b="0" dirty="0" err="1">
                <a:latin typeface="Times New Roman" panose="02020603050405020304" pitchFamily="18" charset="0"/>
                <a:ea typeface="Calibri" panose="020F0502020204030204" pitchFamily="34" charset="0"/>
              </a:rPr>
              <a:t>episodik</a:t>
            </a:r>
            <a:r>
              <a:rPr lang="tr-TR" sz="2200" b="0" dirty="0">
                <a:latin typeface="Times New Roman" panose="02020603050405020304" pitchFamily="18" charset="0"/>
                <a:ea typeface="Calibri" panose="020F0502020204030204" pitchFamily="34" charset="0"/>
              </a:rPr>
              <a:t> bellek, kaynak belleği, flaş bellekte önemli ölçüde gerileme görülürken; semantik (kelime bilgisi, kavram bilgisi) ve </a:t>
            </a:r>
            <a:r>
              <a:rPr lang="tr-TR" sz="2200" b="0" dirty="0" err="1">
                <a:latin typeface="Times New Roman" panose="02020603050405020304" pitchFamily="18" charset="0"/>
                <a:ea typeface="Calibri" panose="020F0502020204030204" pitchFamily="34" charset="0"/>
              </a:rPr>
              <a:t>işlemsel</a:t>
            </a:r>
            <a:r>
              <a:rPr lang="tr-TR" sz="2200" b="0" dirty="0">
                <a:latin typeface="Times New Roman" panose="02020603050405020304" pitchFamily="18" charset="0"/>
                <a:ea typeface="Calibri" panose="020F0502020204030204" pitchFamily="34" charset="0"/>
              </a:rPr>
              <a:t> bellek (bisiklete binmek, piyano çalmak) korunur. </a:t>
            </a:r>
            <a:br>
              <a:rPr lang="tr-TR" sz="2200" b="0" dirty="0">
                <a:latin typeface="Times New Roman" panose="02020603050405020304" pitchFamily="18" charset="0"/>
                <a:ea typeface="Calibri" panose="020F0502020204030204" pitchFamily="34" charset="0"/>
              </a:rPr>
            </a:br>
            <a:r>
              <a:rPr lang="tr-TR" sz="2200" b="0" dirty="0">
                <a:latin typeface="Times New Roman" panose="02020603050405020304" pitchFamily="18" charset="0"/>
                <a:ea typeface="Calibri" panose="020F0502020204030204" pitchFamily="34" charset="0"/>
              </a:rPr>
              <a:t>. Konuşma, anlamlı kelime ve/veya cümleler üretme, sözlü anlatım ve dilbilgisi gibi dile ait beceriler yaşlanmaya rağmen korunur. Buna rağmen, kelime bulma ve/veya adlandırma, kategoriye uygun kelime bulma (sözel akıcılık) gibi dil beceri bozulmaktadır.</a:t>
            </a:r>
            <a:endParaRPr lang="tr-TR" sz="2200" b="0" dirty="0"/>
          </a:p>
        </p:txBody>
      </p:sp>
      <p:sp>
        <p:nvSpPr>
          <p:cNvPr id="3" name="Alt Başlık 2"/>
          <p:cNvSpPr>
            <a:spLocks noGrp="1"/>
          </p:cNvSpPr>
          <p:nvPr>
            <p:ph type="subTitle" idx="1"/>
          </p:nvPr>
        </p:nvSpPr>
        <p:spPr>
          <a:xfrm>
            <a:off x="1524000" y="5444197"/>
            <a:ext cx="9144000" cy="647113"/>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3330961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marL="342900" lvl="0" indent="-342900">
              <a:lnSpc>
                <a:spcPct val="100000"/>
              </a:lnSpc>
            </a:pPr>
            <a:r>
              <a:rPr lang="tr-TR" sz="2000" dirty="0">
                <a:latin typeface="Times New Roman" panose="02020603050405020304" pitchFamily="18" charset="0"/>
                <a:ea typeface="Calibri" panose="020F0502020204030204" pitchFamily="34" charset="0"/>
              </a:rPr>
              <a:t>	</a:t>
            </a:r>
            <a:r>
              <a:rPr lang="tr-TR" sz="2200" b="0" dirty="0">
                <a:latin typeface="Times New Roman" panose="02020603050405020304" pitchFamily="18" charset="0"/>
                <a:ea typeface="Calibri" panose="020F0502020204030204" pitchFamily="34" charset="0"/>
              </a:rPr>
              <a:t> Y</a:t>
            </a:r>
            <a:r>
              <a:rPr lang="tr-TR" sz="2200" dirty="0">
                <a:latin typeface="Times New Roman" panose="02020603050405020304" pitchFamily="18" charset="0"/>
                <a:ea typeface="Calibri" panose="020F0502020204030204" pitchFamily="34" charset="0"/>
              </a:rPr>
              <a:t>aşlılıkta görülen bilişsel değişimler</a:t>
            </a:r>
            <a:br>
              <a:rPr lang="tr-TR" sz="2200" dirty="0">
                <a:latin typeface="Times New Roman" panose="02020603050405020304" pitchFamily="18" charset="0"/>
                <a:ea typeface="Calibri" panose="020F0502020204030204" pitchFamily="34" charset="0"/>
              </a:rPr>
            </a:br>
            <a:br>
              <a:rPr lang="tr-TR" sz="2000" dirty="0">
                <a:latin typeface="Times New Roman" panose="02020603050405020304" pitchFamily="18" charset="0"/>
                <a:ea typeface="Calibri" panose="020F0502020204030204" pitchFamily="34" charset="0"/>
              </a:rPr>
            </a:br>
            <a:r>
              <a:rPr lang="tr-TR" sz="2000" dirty="0">
                <a:latin typeface="Times New Roman" panose="02020603050405020304" pitchFamily="18" charset="0"/>
                <a:ea typeface="Calibri" panose="020F0502020204030204" pitchFamily="34" charset="0"/>
              </a:rPr>
              <a:t>. </a:t>
            </a:r>
            <a:r>
              <a:rPr lang="tr-TR" sz="2000" b="0" dirty="0">
                <a:latin typeface="Times New Roman" panose="02020603050405020304" pitchFamily="18" charset="0"/>
                <a:ea typeface="Calibri" panose="020F0502020204030204" pitchFamily="34" charset="0"/>
              </a:rPr>
              <a:t>şekil kopyalama gibi görsel-mekânsal görevlerde gerileme gözlenir. Bilişsel esneklik gerektiren görevlerde başarısızdırlar. </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Yıllar boyunca biriken bilgi birikimi sonucu oluşan pratik deneyimler ve bunun doğal bir sonucu olan ‘bilgelik’ yaşamın sonuna kadar devam eder</a:t>
            </a:r>
            <a:endParaRPr lang="tr-TR" sz="2000" b="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3239329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51560" y="1432222"/>
            <a:ext cx="9966960" cy="4054177"/>
          </a:xfrm>
        </p:spPr>
        <p:txBody>
          <a:bodyPr>
            <a:normAutofit fontScale="90000"/>
          </a:bodyPr>
          <a:lstStyle/>
          <a:p>
            <a:pPr>
              <a:lnSpc>
                <a:spcPct val="100000"/>
              </a:lnSpc>
            </a:pPr>
            <a:r>
              <a:rPr lang="tr-TR" sz="2400" kern="0" dirty="0">
                <a:latin typeface="Times New Roman" panose="02020603050405020304" pitchFamily="18" charset="0"/>
              </a:rPr>
              <a:t>Yaşlılık Dönemi Psikolojik Özellikleri</a:t>
            </a:r>
            <a:br>
              <a:rPr lang="tr-TR" sz="2400" kern="0" dirty="0">
                <a:latin typeface="Times New Roman" panose="02020603050405020304" pitchFamily="18" charset="0"/>
              </a:rPr>
            </a:br>
            <a:br>
              <a:rPr lang="tr-TR" sz="3200" kern="0" dirty="0">
                <a:latin typeface="Times New Roman" panose="02020603050405020304" pitchFamily="18" charset="0"/>
              </a:rPr>
            </a:br>
            <a:r>
              <a:rPr lang="tr-TR" sz="2200" b="0" dirty="0">
                <a:latin typeface="Times New Roman" panose="02020603050405020304" pitchFamily="18" charset="0"/>
                <a:ea typeface="Calibri" panose="020F0502020204030204" pitchFamily="34" charset="0"/>
              </a:rPr>
              <a:t>Psikolojik açıdan yaşlanma süreci sıkıntı, üzüntü ve korkuları tetiklemekte, unutkanlık ve uykusuzluk gibi birçok sorunlara neden olmaktadır.</a:t>
            </a:r>
            <a:br>
              <a:rPr lang="tr-TR" sz="2200" b="0" dirty="0">
                <a:latin typeface="Times New Roman" panose="02020603050405020304" pitchFamily="18" charset="0"/>
                <a:ea typeface="Calibri" panose="020F0502020204030204" pitchFamily="34" charset="0"/>
              </a:rPr>
            </a:br>
            <a:br>
              <a:rPr lang="tr-TR" sz="2200" b="0" dirty="0">
                <a:latin typeface="Times New Roman" panose="02020603050405020304" pitchFamily="18" charset="0"/>
                <a:ea typeface="Calibri" panose="020F0502020204030204" pitchFamily="34" charset="0"/>
              </a:rPr>
            </a:br>
            <a:r>
              <a:rPr lang="tr-TR" sz="2200" b="0" dirty="0">
                <a:latin typeface="Times New Roman" panose="02020603050405020304" pitchFamily="18" charset="0"/>
                <a:ea typeface="Calibri" panose="020F0502020204030204" pitchFamily="34" charset="0"/>
              </a:rPr>
              <a:t>.Yaşlılıktaki fiziksel ve ruhsal gerilemeye bağlı olarak yaşama gücü ve isteği giderek azalmaktadır. </a:t>
            </a:r>
            <a:br>
              <a:rPr lang="tr-TR" sz="2200" b="0" dirty="0">
                <a:latin typeface="Times New Roman" panose="02020603050405020304" pitchFamily="18" charset="0"/>
                <a:ea typeface="Calibri" panose="020F0502020204030204" pitchFamily="34" charset="0"/>
              </a:rPr>
            </a:br>
            <a:r>
              <a:rPr lang="tr-TR" sz="2200" b="0" dirty="0">
                <a:latin typeface="Times New Roman" panose="02020603050405020304" pitchFamily="18" charset="0"/>
                <a:ea typeface="Calibri" panose="020F0502020204030204" pitchFamily="34" charset="0"/>
              </a:rPr>
              <a:t>. Yaşlılık döneminde birey, duygusal sarsıntı ve yıpranmalardan daha fazla etkilenmeye başlamakta ve gençlik imajını kaybetmiş olmak, eş ve yakın kaybı, çocukların öğrenim ve evlenme nedeniyle evden ayrılmasının getirdiği üzüntü, uzun süren evliliklerin yaşam yorgunluğu ve bezginliği, cinsel yaşamdaki durgunluk gibi nedenler yaşlının ruhsal yapısını olumsuz yönde etkilemektedir</a:t>
            </a:r>
            <a:endParaRPr lang="tr-TR" sz="2200" b="0" dirty="0"/>
          </a:p>
        </p:txBody>
      </p:sp>
      <p:sp>
        <p:nvSpPr>
          <p:cNvPr id="3" name="Alt Başlık 2"/>
          <p:cNvSpPr>
            <a:spLocks noGrp="1"/>
          </p:cNvSpPr>
          <p:nvPr>
            <p:ph type="subTitle" idx="1"/>
          </p:nvPr>
        </p:nvSpPr>
        <p:spPr>
          <a:xfrm>
            <a:off x="1524000" y="5613009"/>
            <a:ext cx="9144000" cy="661181"/>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24580596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a:latin typeface="Times New Roman" panose="02020603050405020304" pitchFamily="18" charset="0"/>
                <a:ea typeface="Calibri" panose="020F0502020204030204" pitchFamily="34" charset="0"/>
              </a:rPr>
              <a:t>Yaşlılık dönemi psikolojik özellikleri</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Yaşlılıkta rastlanan psikolojik değişikliklerden bazıları; eskiye aşırı bağlılık, yeniliklere uyum sağlayamamak, yeniliklerden korkmak, egoizm, bilinçte bulanıklık, depresyon, hastalık hastalığı, narsistik kişilik bozukluğu, nevroz stres, uyku bozuklukları ve ölüm korkusudur </a:t>
            </a:r>
            <a:endParaRPr lang="tr-TR" sz="2400" b="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12044789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br>
              <a:rPr lang="tr-TR" sz="2200" b="0" dirty="0">
                <a:latin typeface="Times New Roman" panose="02020603050405020304" pitchFamily="18" charset="0"/>
                <a:ea typeface="Calibri" panose="020F0502020204030204" pitchFamily="34" charset="0"/>
              </a:rPr>
            </a:br>
            <a:r>
              <a:rPr lang="tr-TR" sz="2200" dirty="0">
                <a:latin typeface="Times New Roman" panose="02020603050405020304" pitchFamily="18" charset="0"/>
                <a:ea typeface="Calibri" panose="020F0502020204030204" pitchFamily="34" charset="0"/>
              </a:rPr>
              <a:t>yaşlılık dönemi psikolojik özellikleri</a:t>
            </a:r>
            <a:br>
              <a:rPr lang="tr-TR" sz="2200" b="0" dirty="0">
                <a:latin typeface="Times New Roman" panose="02020603050405020304" pitchFamily="18" charset="0"/>
                <a:ea typeface="Calibri" panose="020F0502020204030204" pitchFamily="34" charset="0"/>
              </a:rPr>
            </a:br>
            <a:br>
              <a:rPr lang="tr-TR" sz="2200" b="0" dirty="0">
                <a:latin typeface="Times New Roman" panose="02020603050405020304" pitchFamily="18" charset="0"/>
                <a:ea typeface="Calibri" panose="020F0502020204030204" pitchFamily="34" charset="0"/>
              </a:rPr>
            </a:br>
            <a:r>
              <a:rPr lang="tr-TR" sz="2200" b="0" dirty="0" err="1">
                <a:latin typeface="Times New Roman" panose="02020603050405020304" pitchFamily="18" charset="0"/>
                <a:ea typeface="Calibri" panose="020F0502020204030204" pitchFamily="34" charset="0"/>
              </a:rPr>
              <a:t>Erickson’un</a:t>
            </a:r>
            <a:r>
              <a:rPr lang="tr-TR" sz="2200" b="0" dirty="0">
                <a:latin typeface="Times New Roman" panose="02020603050405020304" pitchFamily="18" charset="0"/>
                <a:ea typeface="Calibri" panose="020F0502020204030204" pitchFamily="34" charset="0"/>
              </a:rPr>
              <a:t> kişilik gelişim dönemlerinden sonuncusu olan ‘‘Benlik Bütünlüğüne Karşı Umutsuzluk’’ dönemi umutsuzluk etrafındaki psikolojik krizi içerir (</a:t>
            </a:r>
            <a:r>
              <a:rPr lang="tr-TR" sz="2200" b="0" dirty="0" err="1">
                <a:latin typeface="Times New Roman" panose="02020603050405020304" pitchFamily="18" charset="0"/>
                <a:ea typeface="Calibri" panose="020F0502020204030204" pitchFamily="34" charset="0"/>
              </a:rPr>
              <a:t>Zastrow</a:t>
            </a:r>
            <a:r>
              <a:rPr lang="tr-TR" sz="2200" b="0" dirty="0">
                <a:latin typeface="Times New Roman" panose="02020603050405020304" pitchFamily="18" charset="0"/>
                <a:ea typeface="Calibri" panose="020F0502020204030204" pitchFamily="34" charset="0"/>
              </a:rPr>
              <a:t> ve </a:t>
            </a:r>
            <a:r>
              <a:rPr lang="tr-TR" sz="2200" b="0" dirty="0" err="1">
                <a:latin typeface="Times New Roman" panose="02020603050405020304" pitchFamily="18" charset="0"/>
                <a:ea typeface="Calibri" panose="020F0502020204030204" pitchFamily="34" charset="0"/>
              </a:rPr>
              <a:t>Ashman</a:t>
            </a:r>
            <a:r>
              <a:rPr lang="tr-TR" sz="2200" b="0" dirty="0">
                <a:latin typeface="Times New Roman" panose="02020603050405020304" pitchFamily="18" charset="0"/>
                <a:ea typeface="Calibri" panose="020F0502020204030204" pitchFamily="34" charset="0"/>
              </a:rPr>
              <a:t>, 2015). Bu dönemde krizlerin yeterli çözümünde bütünlük hissi ve hayattan memnun olma kendini gösterirken yetersiz kalan çözümlerde ise güvensizlik hissi ve hayal kırıklığı kendini göstermektedir </a:t>
            </a:r>
            <a:endParaRPr lang="tr-TR" sz="320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1925358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a:latin typeface="Times New Roman" panose="02020603050405020304" pitchFamily="18" charset="0"/>
                <a:ea typeface="Calibri" panose="020F0502020204030204" pitchFamily="34" charset="0"/>
              </a:rPr>
              <a:t>Yaşlılık döneminin özellikleri </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İnsan yaşamında,  her dönemin kendine ait bazı özellikleri vardır. Ancak bu </a:t>
            </a: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genel özelliklerin yanı sıra yaşlanma her insanda farklı biçimde seyreden </a:t>
            </a:r>
            <a:r>
              <a:rPr lang="tr-TR" sz="2400" b="0" dirty="0" err="1">
                <a:latin typeface="Times New Roman" panose="02020603050405020304" pitchFamily="18" charset="0"/>
                <a:ea typeface="Calibri" panose="020F0502020204030204" pitchFamily="34" charset="0"/>
              </a:rPr>
              <a:t>biyopsikososyal</a:t>
            </a:r>
            <a:r>
              <a:rPr lang="tr-TR" sz="2400" b="0" dirty="0">
                <a:latin typeface="Times New Roman" panose="02020603050405020304" pitchFamily="18" charset="0"/>
                <a:ea typeface="Calibri" panose="020F0502020204030204" pitchFamily="34" charset="0"/>
              </a:rPr>
              <a:t> bir süreçtir </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35867311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nSpc>
                <a:spcPct val="100000"/>
              </a:lnSpc>
            </a:pPr>
            <a:br>
              <a:rPr lang="tr-TR" sz="2200" b="0" dirty="0">
                <a:latin typeface="Times New Roman" panose="02020603050405020304" pitchFamily="18" charset="0"/>
                <a:ea typeface="Calibri" panose="020F0502020204030204" pitchFamily="34" charset="0"/>
              </a:rPr>
            </a:br>
            <a:r>
              <a:rPr lang="tr-TR" sz="2200" dirty="0">
                <a:latin typeface="Times New Roman" panose="02020603050405020304" pitchFamily="18" charset="0"/>
                <a:ea typeface="Calibri" panose="020F0502020204030204" pitchFamily="34" charset="0"/>
              </a:rPr>
              <a:t>Yaşlılık dönemi psikolojik özellikleri</a:t>
            </a:r>
            <a:br>
              <a:rPr lang="tr-TR" sz="2200" dirty="0">
                <a:latin typeface="Times New Roman" panose="02020603050405020304" pitchFamily="18" charset="0"/>
                <a:ea typeface="Calibri" panose="020F0502020204030204" pitchFamily="34" charset="0"/>
              </a:rPr>
            </a:br>
            <a:br>
              <a:rPr lang="tr-TR" sz="2200" b="0" dirty="0">
                <a:latin typeface="Times New Roman" panose="02020603050405020304" pitchFamily="18" charset="0"/>
                <a:ea typeface="Calibri" panose="020F0502020204030204" pitchFamily="34" charset="0"/>
              </a:rPr>
            </a:br>
            <a:r>
              <a:rPr lang="tr-TR" sz="2200" b="0" dirty="0">
                <a:latin typeface="Times New Roman" panose="02020603050405020304" pitchFamily="18" charset="0"/>
                <a:ea typeface="Calibri" panose="020F0502020204030204" pitchFamily="34" charset="0"/>
              </a:rPr>
              <a:t>Yaşlanma ile birlikte dış dünya üzerindeki kontrol ve etki azaldıkça, birey iç dünyasına dönmektedir. Psikolojik anlamda kendisini boşlukta ve yalnız hisseden yaşlı içine kapanmakta, eskiye özlem duymakta ve yeniliklere karşı isteksiz kalmaktadır . </a:t>
            </a:r>
            <a:br>
              <a:rPr lang="tr-TR" sz="3200" dirty="0">
                <a:latin typeface="Times New Roman" panose="02020603050405020304" pitchFamily="18" charset="0"/>
                <a:ea typeface="Calibri" panose="020F0502020204030204" pitchFamily="34" charset="0"/>
              </a:rPr>
            </a:br>
            <a:endParaRPr lang="tr-TR" sz="320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7023530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a:latin typeface="Times New Roman" panose="02020603050405020304" pitchFamily="18" charset="0"/>
                <a:ea typeface="Calibri" panose="020F0502020204030204" pitchFamily="34" charset="0"/>
              </a:rPr>
              <a:t>Yaşlılık dönemi psikolojik özellikleri</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Yaşlanma sürecinde sık görülen durumlardan birisi depresyondur. Psikolojik bakış açısıyla, yaşlanmayla beraber görülen hüzün, depresyon ve durgunluk hali bir patoloji olarak değil, bu gelişim döneminin beraberinde getirdiği kronik sağlık sorunları ile psikolojik kayıplara (eşin, yakınların, işin kaybı gibi) verilen insanca ve doğal tepkiler olarak kabul edilir. Bu durum çoğu kez ‘yaşlanmanın depresyonu taklit ettiği’ şeklinde de ifade edilmektedir </a:t>
            </a:r>
            <a:endParaRPr lang="tr-TR" sz="2400" b="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21756190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pPr>
              <a:lnSpc>
                <a:spcPct val="100000"/>
              </a:lnSpc>
            </a:pPr>
            <a:r>
              <a:rPr lang="tr-TR" sz="2700" kern="0" dirty="0">
                <a:latin typeface="Times New Roman" panose="02020603050405020304" pitchFamily="18" charset="0"/>
              </a:rPr>
              <a:t>Yaşlılık Dönemi Sosyal Özellikleri</a:t>
            </a:r>
            <a:br>
              <a:rPr lang="tr-TR" sz="3200" kern="0" dirty="0">
                <a:latin typeface="Times New Roman" panose="02020603050405020304" pitchFamily="18" charset="0"/>
              </a:rPr>
            </a:br>
            <a:br>
              <a:rPr lang="tr-TR" sz="3200" kern="0" dirty="0">
                <a:latin typeface="Times New Roman" panose="02020603050405020304" pitchFamily="18" charset="0"/>
              </a:rPr>
            </a:br>
            <a:r>
              <a:rPr lang="tr-TR" sz="2700" b="0" dirty="0">
                <a:latin typeface="Times New Roman" panose="02020603050405020304" pitchFamily="18" charset="0"/>
                <a:ea typeface="Calibri" panose="020F0502020204030204" pitchFamily="34" charset="0"/>
              </a:rPr>
              <a:t>Yaşlanmayla beraber sosyal hayatta da bir dizi değişiklikler yaşanmaktadır. Bunlardan en önemlisi statü ve rol kaybının yol açtığı toplumda yaşlı bireylere karşı var olan bağımlı, eski moda, ikinci sınıf gibi tutumlar ve ön yargılardır. Kronolojik yaşı daha genç olanların yaşlılara yönelik bu olumsuz tutum ve davranışları ile kültürel ön yargılar, yaşlı bireylerin kendilerine ilişkin kişisel algılamalarını ve rollerine ilişkin davranışlarını etkilemektedir </a:t>
            </a:r>
            <a:endParaRPr lang="tr-TR" sz="2700" b="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29074956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br>
              <a:rPr lang="tr-TR" sz="2400" dirty="0"/>
            </a:br>
            <a:r>
              <a:rPr lang="tr-TR" sz="2400" kern="0" dirty="0">
                <a:latin typeface="Times New Roman" panose="02020603050405020304" pitchFamily="18" charset="0"/>
              </a:rPr>
              <a:t>Yaşlılık Dönemi Sosyal Özellikleri</a:t>
            </a:r>
            <a:br>
              <a:rPr lang="tr-TR" sz="2400" kern="0" dirty="0">
                <a:latin typeface="Times New Roman" panose="02020603050405020304" pitchFamily="18" charset="0"/>
              </a:rPr>
            </a:br>
            <a:br>
              <a:rPr lang="tr-TR" sz="2400" dirty="0"/>
            </a:br>
            <a:r>
              <a:rPr lang="tr-TR" sz="2400" b="0" dirty="0">
                <a:latin typeface="Times New Roman" panose="02020603050405020304" pitchFamily="18" charset="0"/>
                <a:ea typeface="Calibri" panose="020F0502020204030204" pitchFamily="34" charset="0"/>
              </a:rPr>
              <a:t>Yaşanılan bu rol ve statü kayıpları düşünüldüğünde emeklilik bunların arasında sayılabilecek ve yaşlıyı olumsuz etkileyen bir statü kaybıdır. Emeklilik, yaşlı insanlar açısından değerlendirildiğinde, kişiyi hazırlıklı veya hazırlıksız bir rol değişikliği ile karşı karşıya getirebilir</a:t>
            </a:r>
            <a:r>
              <a:rPr lang="tr-TR" sz="2400" dirty="0">
                <a:latin typeface="Times New Roman" panose="02020603050405020304" pitchFamily="18" charset="0"/>
                <a:ea typeface="Calibri" panose="020F0502020204030204" pitchFamily="34" charset="0"/>
              </a:rPr>
              <a:t>. </a:t>
            </a:r>
            <a:br>
              <a:rPr lang="tr-TR" sz="2400" dirty="0">
                <a:latin typeface="Times New Roman" panose="02020603050405020304" pitchFamily="18" charset="0"/>
                <a:ea typeface="Calibri" panose="020F0502020204030204" pitchFamily="34" charset="0"/>
              </a:rPr>
            </a:br>
            <a:br>
              <a:rPr lang="tr-TR" sz="240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Yaşlı birey emekliliğe hazırlanmamış ise kendisini boşlukta hissetme, maddi sorunlar yaşama ve çevreyle olan iletişimini kesme veya iç dünyasına kapanma gibi sorunlarla karşı karşıya kalabilir.</a:t>
            </a:r>
            <a:br>
              <a:rPr lang="tr-TR" sz="2400" dirty="0"/>
            </a:br>
            <a:br>
              <a:rPr lang="tr-TR" sz="3200" dirty="0"/>
            </a:br>
            <a:endParaRPr lang="tr-TR" sz="320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9921334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sz="2400" kern="0" dirty="0">
                <a:latin typeface="Times New Roman" panose="02020603050405020304" pitchFamily="18" charset="0"/>
              </a:rPr>
              <a:t>Yaşlılık Dönemi Sosyal Özellikleri</a:t>
            </a:r>
            <a:br>
              <a:rPr lang="tr-TR" sz="2400" kern="0" dirty="0">
                <a:latin typeface="Times New Roman" panose="02020603050405020304" pitchFamily="18" charset="0"/>
              </a:rPr>
            </a:br>
            <a:br>
              <a:rPr lang="tr-TR" sz="2400" kern="0" dirty="0">
                <a:latin typeface="Times New Roman" panose="02020603050405020304" pitchFamily="18" charset="0"/>
              </a:rPr>
            </a:br>
            <a:r>
              <a:rPr lang="tr-TR" sz="2700" b="0" dirty="0">
                <a:latin typeface="Times New Roman" panose="02020603050405020304" pitchFamily="18" charset="0"/>
                <a:ea typeface="Calibri" panose="020F0502020204030204" pitchFamily="34" charset="0"/>
              </a:rPr>
              <a:t>Rol ve statüde yaşanan bir diğer değişim ise ebeveynlik rolüdür. Bu rol çocukların evden ayrılması, rollerin değişerek çocukların, ebeveynlerinin bakımını üstlenmesi, torun sahibi olarak ebeveyn rolü ile birlikte büyük anne büyük baba rolünün üstlenilmesi olarak ifade edilebilir. Yaşanan bu değişiklikler özellikle rol değişimi ile çocukların ebeveynlerine bakması yaşlıların çocuklarına yük olduklarını düşünmelerine yol açabilir.</a:t>
            </a:r>
            <a:endParaRPr lang="tr-TR" sz="2700" b="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1005422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kern="0" dirty="0">
                <a:latin typeface="Times New Roman" panose="02020603050405020304" pitchFamily="18" charset="0"/>
              </a:rPr>
              <a:t>Yaşlılık Dönemi Sosyal Özellikleri</a:t>
            </a:r>
            <a:br>
              <a:rPr lang="tr-TR" sz="2400" kern="0" dirty="0">
                <a:latin typeface="Times New Roman" panose="02020603050405020304" pitchFamily="18" charset="0"/>
              </a:rPr>
            </a:br>
            <a:br>
              <a:rPr lang="tr-TR" sz="2200" b="0" kern="0" dirty="0">
                <a:latin typeface="Times New Roman" panose="02020603050405020304" pitchFamily="18" charset="0"/>
              </a:rPr>
            </a:br>
            <a:r>
              <a:rPr lang="tr-TR" sz="2200" b="0" dirty="0">
                <a:latin typeface="Times New Roman" panose="02020603050405020304" pitchFamily="18" charset="0"/>
                <a:ea typeface="Calibri" panose="020F0502020204030204" pitchFamily="34" charset="0"/>
              </a:rPr>
              <a:t>Karşılaşılan bir diğer değişim ise yaşlıya olan ihtiyacın azalması, ilgi görememe, çocukların evlenip ayrılmaları, torunların büyümesi, yaşlı bireyin çevresindeki ölümlerle, sohbet ve muhabbet ettiği insanların azalmasıyla yaşlı bireyin yalnızlaşması olarak ele alınabilir. Yakın çevresinin kendisine ihtiyaç duyulduğunun hissedilmesi, yaşlıyı yaşama bağlayan ve onu aktif kılan nedenlerdendir.</a:t>
            </a:r>
            <a:endParaRPr lang="tr-TR" sz="2200" b="0" dirty="0"/>
          </a:p>
        </p:txBody>
      </p:sp>
      <p:sp>
        <p:nvSpPr>
          <p:cNvPr id="3" name="Alt Başlık 2"/>
          <p:cNvSpPr>
            <a:spLocks noGrp="1"/>
          </p:cNvSpPr>
          <p:nvPr>
            <p:ph type="subTitle" idx="1"/>
          </p:nvPr>
        </p:nvSpPr>
        <p:spPr>
          <a:xfrm>
            <a:off x="1524000" y="4704522"/>
            <a:ext cx="9144000" cy="553278"/>
          </a:xfrm>
        </p:spPr>
        <p:txBody>
          <a:bodyPr/>
          <a:lstStyle/>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4200504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a:latin typeface="Times New Roman" panose="02020603050405020304" pitchFamily="18" charset="0"/>
                <a:ea typeface="Calibri" panose="020F0502020204030204" pitchFamily="34" charset="0"/>
              </a:rPr>
              <a:t>Yaşlılık döneminin özellikleri</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Yaşlılık pek çok fiziksel ve biyolojik değişmeyi beraberinde getirmektedir. Bu fiziksel ve biyolojik değişimler bireyin beslenme şekline, genetik özelliklerine, çevre koşullarına ve sosyal aktivite düzeyine göre erken ya da geç başlayabilir.</a:t>
            </a:r>
            <a:r>
              <a:rPr lang="tr-TR" sz="2800" b="0" dirty="0">
                <a:latin typeface="Times New Roman" panose="02020603050405020304" pitchFamily="18" charset="0"/>
                <a:ea typeface="Calibri" panose="020F0502020204030204" pitchFamily="34" charset="0"/>
              </a:rPr>
              <a:t> </a:t>
            </a:r>
            <a:endParaRPr lang="tr-TR" sz="2800" b="0" dirty="0"/>
          </a:p>
        </p:txBody>
      </p:sp>
      <p:sp>
        <p:nvSpPr>
          <p:cNvPr id="3" name="Alt Başlık 2"/>
          <p:cNvSpPr>
            <a:spLocks noGrp="1"/>
          </p:cNvSpPr>
          <p:nvPr>
            <p:ph type="subTitle" idx="1"/>
          </p:nvPr>
        </p:nvSpPr>
        <p:spPr/>
        <p:txBody>
          <a:bodyPr>
            <a:normAutofit/>
          </a:bodyPr>
          <a:lstStyle/>
          <a:p>
            <a:endParaRPr lang="tr-TR" sz="2400" b="0" dirty="0">
              <a:latin typeface="+mj-lt"/>
            </a:endParaRPr>
          </a:p>
          <a:p>
            <a:r>
              <a:rPr lang="tr-TR" sz="2400" b="0" dirty="0" err="1">
                <a:latin typeface="+mj-lt"/>
              </a:rPr>
              <a:t>Nevia</a:t>
            </a:r>
            <a:r>
              <a:rPr lang="tr-TR" sz="2400" b="0" dirty="0">
                <a:latin typeface="+mj-lt"/>
              </a:rPr>
              <a:t> Geriatri kurumu</a:t>
            </a:r>
          </a:p>
        </p:txBody>
      </p:sp>
    </p:spTree>
    <p:extLst>
      <p:ext uri="{BB962C8B-B14F-4D97-AF65-F5344CB8AC3E}">
        <p14:creationId xmlns:p14="http://schemas.microsoft.com/office/powerpoint/2010/main" val="3484499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000" dirty="0">
                <a:latin typeface="Times New Roman" panose="02020603050405020304" pitchFamily="18" charset="0"/>
                <a:ea typeface="Calibri" panose="020F0502020204030204" pitchFamily="34" charset="0"/>
              </a:rPr>
              <a:t>Yaşlılıkta görülecek olan değişimler  şu şekilde sıralanabilir;</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kan damarları, sinirler, vücut derisi ve diğer biyolojik dokular elastikiyetini kaybetmeye başlar</a:t>
            </a: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damarlarda sertlik ve eklemlerde dejenerasyon meydana gelir.</a:t>
            </a: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İskelet yapısı bozulur, kemikler incelir ve kırılganlaşır.</a:t>
            </a: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Refleksler ve </a:t>
            </a:r>
            <a:r>
              <a:rPr lang="tr-TR" sz="2000" b="0" dirty="0" err="1">
                <a:latin typeface="Times New Roman" panose="02020603050405020304" pitchFamily="18" charset="0"/>
                <a:ea typeface="Calibri" panose="020F0502020204030204" pitchFamily="34" charset="0"/>
              </a:rPr>
              <a:t>hormonal</a:t>
            </a:r>
            <a:r>
              <a:rPr lang="tr-TR" sz="2000" b="0" dirty="0">
                <a:latin typeface="Times New Roman" panose="02020603050405020304" pitchFamily="18" charset="0"/>
                <a:ea typeface="Calibri" panose="020F0502020204030204" pitchFamily="34" charset="0"/>
              </a:rPr>
              <a:t> aktiviteler yavaşlar. </a:t>
            </a: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Genel dolaşım sisteminde ortaya çıkan bozulmalardan dolayı sağlık problemleri artar</a:t>
            </a: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Azalan kan basıncı, zihinsel aktiviteyi olumsuz etkiler,</a:t>
            </a: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Kas ve diğer vücut organlarının etkinliği azalır. </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Tüm bunlardan dolayı yaşlılıkta birçok hastalık gibi felç ve kalp krizi riski de artar </a:t>
            </a:r>
            <a:endParaRPr lang="tr-TR" sz="20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a:t>
            </a:r>
            <a:r>
              <a:rPr lang="tr-TR" b="0" dirty="0" err="1">
                <a:latin typeface="+mj-lt"/>
              </a:rPr>
              <a:t>Geraitri</a:t>
            </a:r>
            <a:r>
              <a:rPr lang="tr-TR" b="0" dirty="0">
                <a:latin typeface="+mj-lt"/>
              </a:rPr>
              <a:t> kurumu</a:t>
            </a:r>
          </a:p>
        </p:txBody>
      </p:sp>
    </p:spTree>
    <p:extLst>
      <p:ext uri="{BB962C8B-B14F-4D97-AF65-F5344CB8AC3E}">
        <p14:creationId xmlns:p14="http://schemas.microsoft.com/office/powerpoint/2010/main" val="3645965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nSpc>
                <a:spcPct val="100000"/>
              </a:lnSpc>
            </a:pPr>
            <a:r>
              <a:rPr lang="tr-TR" sz="2400" kern="0" dirty="0">
                <a:latin typeface="Times New Roman" panose="02020603050405020304" pitchFamily="18" charset="0"/>
              </a:rPr>
              <a:t>Yaşlılıkta , Derideki Değişimler</a:t>
            </a:r>
            <a:br>
              <a:rPr lang="tr-TR" sz="2400" b="0" kern="0" dirty="0">
                <a:latin typeface="Times New Roman" panose="02020603050405020304" pitchFamily="18" charset="0"/>
              </a:rPr>
            </a:br>
            <a:br>
              <a:rPr lang="tr-TR" sz="2400" b="0" kern="0" dirty="0">
                <a:latin typeface="Times New Roman" panose="02020603050405020304" pitchFamily="18" charset="0"/>
              </a:rPr>
            </a:br>
            <a:r>
              <a:rPr lang="tr-TR" sz="2400" b="0" dirty="0">
                <a:latin typeface="Times New Roman" panose="02020603050405020304" pitchFamily="18" charset="0"/>
                <a:ea typeface="Calibri" panose="020F0502020204030204" pitchFamily="34" charset="0"/>
              </a:rPr>
              <a:t>Yaşlılık dönemindeki en belirgin fiziksel değişimler deride görülmektedir ve yaşlanmayı en iyi yansıtan organlardan birisidir. Derinin incelmesi, kırışması ve kuruması bu değişimler arasındadır. Kırışıkların sebebi ise cildin yağ tabakasındaki azalma, buradaki elastik maddenin kısmi kaybı ve kas dokusunun azalmasıdır. Deride görülen bir diğer değişim ise cildin lekeli bir görünüm kazanması ve soluklaşmasıdır </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2072646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a:latin typeface="Times New Roman" panose="02020603050405020304" pitchFamily="18" charset="0"/>
                <a:ea typeface="Calibri" panose="020F0502020204030204" pitchFamily="34" charset="0"/>
              </a:rPr>
              <a:t>Yaşlılıkta derideki değişimler</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Yaşlılıkta  hücre yenilenmesinin yavaşlaması sonucu , bariyer fonksiyonu ve yara iyileşmesi gibi fonksiyonlarda azalma görülür .Yaşlılarda ter bezi sayısı ve salgının azalmasına bağlı olarak terleme azalır. Yüzde küçük, beyaz kabarıklıklar, düzensiz yağlanmaya bağlı olarak yüz ve saçlı deride pullanma ve kaşıntı oluşabilir </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3568223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a:latin typeface="Times New Roman" panose="02020603050405020304" pitchFamily="18" charset="0"/>
                <a:ea typeface="Calibri" panose="020F0502020204030204" pitchFamily="34" charset="0"/>
              </a:rPr>
              <a:t>Yaşlılıkta deride ki değişimler</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Deriyle birlikte saç ve kıllarda da yaşlanmayla belirgin farklılıklar ortaya çıkmaktadır. Kıl köklerinde </a:t>
            </a:r>
            <a:r>
              <a:rPr lang="tr-TR" sz="2400" b="0" dirty="0" err="1">
                <a:latin typeface="Times New Roman" panose="02020603050405020304" pitchFamily="18" charset="0"/>
                <a:ea typeface="Calibri" panose="020F0502020204030204" pitchFamily="34" charset="0"/>
              </a:rPr>
              <a:t>melamin</a:t>
            </a:r>
            <a:r>
              <a:rPr lang="tr-TR" sz="2400" b="0" dirty="0">
                <a:latin typeface="Times New Roman" panose="02020603050405020304" pitchFamily="18" charset="0"/>
                <a:ea typeface="Calibri" panose="020F0502020204030204" pitchFamily="34" charset="0"/>
              </a:rPr>
              <a:t> yapısının azalmasıyla birlikte saçlar beyazlaşmakta, incelmekte ve dökülmektedir. El ve ayak tırnakları bu bölgelerdeki kan dolaşımının azalması sonucu kalınlaşmakta ve büyüme hızları değişmektedir</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3629826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nSpc>
                <a:spcPct val="100000"/>
              </a:lnSpc>
            </a:pPr>
            <a:r>
              <a:rPr lang="tr-TR" sz="2400" kern="0" dirty="0">
                <a:latin typeface="Times New Roman" panose="02020603050405020304" pitchFamily="18" charset="0"/>
              </a:rPr>
              <a:t>Yaşlılıkta duyudaki Değişimler;</a:t>
            </a:r>
            <a:br>
              <a:rPr lang="tr-TR" sz="2400" kern="0" dirty="0">
                <a:latin typeface="Times New Roman" panose="02020603050405020304" pitchFamily="18" charset="0"/>
              </a:rPr>
            </a:br>
            <a:br>
              <a:rPr lang="tr-TR" sz="2400" b="0" kern="0" dirty="0">
                <a:latin typeface="Times New Roman" panose="02020603050405020304" pitchFamily="18" charset="0"/>
              </a:rPr>
            </a:br>
            <a:r>
              <a:rPr lang="tr-TR" sz="2400" b="0" dirty="0">
                <a:latin typeface="Times New Roman" panose="02020603050405020304" pitchFamily="18" charset="0"/>
                <a:ea typeface="Calibri" panose="020F0502020204030204" pitchFamily="34" charset="0"/>
              </a:rPr>
              <a:t>Hemen hemen bütün duyularda yaşla birlikte bir düşüş görülmektedir. Tat, koku, tükürük işlevleri ve tat algılama yeteneği yaşla birlikte azalma gösterir. Dil ve ağız boşluğunda yer alan tat hücrelerinin ölümü bu değişimde etkilidir</a:t>
            </a:r>
            <a:endParaRPr lang="tr-TR" sz="2400" b="0" dirty="0"/>
          </a:p>
        </p:txBody>
      </p:sp>
      <p:sp>
        <p:nvSpPr>
          <p:cNvPr id="3" name="Alt Başlık 2"/>
          <p:cNvSpPr>
            <a:spLocks noGrp="1"/>
          </p:cNvSpPr>
          <p:nvPr>
            <p:ph type="subTitle" idx="1"/>
          </p:nvPr>
        </p:nvSpPr>
        <p:spPr/>
        <p:txBody>
          <a:bodyPr/>
          <a:lstStyle/>
          <a:p>
            <a:endParaRPr lang="tr-TR" dirty="0"/>
          </a:p>
          <a:p>
            <a:r>
              <a:rPr lang="tr-TR" b="0" dirty="0" err="1">
                <a:latin typeface="+mj-lt"/>
              </a:rPr>
              <a:t>Nevia</a:t>
            </a:r>
            <a:r>
              <a:rPr lang="tr-TR" b="0" dirty="0">
                <a:latin typeface="+mj-lt"/>
              </a:rPr>
              <a:t> Geriatri Kurumu</a:t>
            </a:r>
          </a:p>
        </p:txBody>
      </p:sp>
    </p:spTree>
    <p:extLst>
      <p:ext uri="{BB962C8B-B14F-4D97-AF65-F5344CB8AC3E}">
        <p14:creationId xmlns:p14="http://schemas.microsoft.com/office/powerpoint/2010/main" val="31882571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Yazı Tipi">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panose="02050604050505020204"/>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docProps/app.xml><?xml version="1.0" encoding="utf-8"?>
<Properties xmlns="http://schemas.openxmlformats.org/officeDocument/2006/extended-properties" xmlns:vt="http://schemas.openxmlformats.org/officeDocument/2006/docPropsVTypes">
  <Template>Tahta Yazı</Template>
  <TotalTime>5304</TotalTime>
  <Words>230</Words>
  <Application>Microsoft Office PowerPoint</Application>
  <PresentationFormat>Geniş ekran</PresentationFormat>
  <Paragraphs>89</Paragraphs>
  <Slides>35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35</vt:i4>
      </vt:variant>
    </vt:vector>
  </HeadingPairs>
  <TitlesOfParts>
    <vt:vector size="42" baseType="lpstr">
      <vt:lpstr>Bookman Old Style</vt:lpstr>
      <vt:lpstr>Calibri</vt:lpstr>
      <vt:lpstr>Century Gothic</vt:lpstr>
      <vt:lpstr>Century Schoolbook</vt:lpstr>
      <vt:lpstr>Times New Roman</vt:lpstr>
      <vt:lpstr>Wingdings</vt:lpstr>
      <vt:lpstr>Wood Type Yazı Tipi</vt:lpstr>
      <vt:lpstr>Gerontoloji Bilgi Kiti 2</vt:lpstr>
      <vt:lpstr>Yaşlılık döneminin özellikleri</vt:lpstr>
      <vt:lpstr>Yaşlılık döneminin özellikleri   İnsan yaşamında,  her dönemin kendine ait bazı özellikleri vardır. Ancak bu  genel özelliklerin yanı sıra yaşlanma her insanda farklı biçimde seyreden biyopsikososyal bir süreçtir </vt:lpstr>
      <vt:lpstr>Yaşlılık döneminin özellikleri  Yaşlılık pek çok fiziksel ve biyolojik değişmeyi beraberinde getirmektedir. Bu fiziksel ve biyolojik değişimler bireyin beslenme şekline, genetik özelliklerine, çevre koşullarına ve sosyal aktivite düzeyine göre erken ya da geç başlayabilir. </vt:lpstr>
      <vt:lpstr>Yaşlılıkta görülecek olan değişimler  şu şekilde sıralanabilir;  . kan damarları, sinirler, vücut derisi ve diğer biyolojik dokular elastikiyetini kaybetmeye başlar . damarlarda sertlik ve eklemlerde dejenerasyon meydana gelir. . İskelet yapısı bozulur, kemikler incelir ve kırılganlaşır. . Refleksler ve hormonal aktiviteler yavaşlar.  . Genel dolaşım sisteminde ortaya çıkan bozulmalardan dolayı sağlık problemleri artar . Azalan kan basıncı, zihinsel aktiviteyi olumsuz etkiler, . Kas ve diğer vücut organlarının etkinliği azalır.   Tüm bunlardan dolayı yaşlılıkta birçok hastalık gibi felç ve kalp krizi riski de artar </vt:lpstr>
      <vt:lpstr>Yaşlılıkta , Derideki Değişimler  Yaşlılık dönemindeki en belirgin fiziksel değişimler deride görülmektedir ve yaşlanmayı en iyi yansıtan organlardan birisidir. Derinin incelmesi, kırışması ve kuruması bu değişimler arasındadır. Kırışıkların sebebi ise cildin yağ tabakasındaki azalma, buradaki elastik maddenin kısmi kaybı ve kas dokusunun azalmasıdır. Deride görülen bir diğer değişim ise cildin lekeli bir görünüm kazanması ve soluklaşmasıdır </vt:lpstr>
      <vt:lpstr>Yaşlılıkta derideki değişimler  Yaşlılıkta  hücre yenilenmesinin yavaşlaması sonucu , bariyer fonksiyonu ve yara iyileşmesi gibi fonksiyonlarda azalma görülür .Yaşlılarda ter bezi sayısı ve salgının azalmasına bağlı olarak terleme azalır. Yüzde küçük, beyaz kabarıklıklar, düzensiz yağlanmaya bağlı olarak yüz ve saçlı deride pullanma ve kaşıntı oluşabilir </vt:lpstr>
      <vt:lpstr>Yaşlılıkta deride ki değişimler  Deriyle birlikte saç ve kıllarda da yaşlanmayla belirgin farklılıklar ortaya çıkmaktadır. Kıl köklerinde melamin yapısının azalmasıyla birlikte saçlar beyazlaşmakta, incelmekte ve dökülmektedir. El ve ayak tırnakları bu bölgelerdeki kan dolaşımının azalması sonucu kalınlaşmakta ve büyüme hızları değişmektedir</vt:lpstr>
      <vt:lpstr>Yaşlılıkta duyudaki Değişimler;  Hemen hemen bütün duyularda yaşla birlikte bir düşüş görülmektedir. Tat, koku, tükürük işlevleri ve tat algılama yeteneği yaşla birlikte azalma gösterir. Dil ve ağız boşluğunda yer alan tat hücrelerinin ölümü bu değişimde etkilidir</vt:lpstr>
      <vt:lpstr>Yaşlılıkta duyudaki değişimler;  Yaşlılıkta susama duygusunun azalması nedeniyle sıvı tüketimi de azalmaktadır. Sık idrara çıkma ve vücudun suyu depolama kapasitesindeki azalma sonucunda vücuttaki su miktarı gerekli düzeyin altına düşebilir</vt:lpstr>
      <vt:lpstr>Yaşlılıkta duyudaki değişimler   Bu dönemde görme ile ilgili de değişimler yaşanmaktadır. Uzağı görme yeteneği genellikle diğer duyulardan daha önce bozulur. Görme alanında ve karanlığa uyumda da azalma vardır. Görmedeki bu değişimler etkinliği sınırlar ve uyum güçlükleri yaratır. İşitme duyusu genellikle yaşla birlikte azalma gösterir ve bu durum da konuşmayı etkiler, toplumsal ilişkiyi sınırlar. İşitme yitimi çoğu zaman karışıklık, şaşkınlık ve güvensizlik duygularıyla bir aradadır, çünkü çevrede bir "durgunluk" izlenimi yaratabilmektedir</vt:lpstr>
      <vt:lpstr>Yaşlılıkta Kas- İskelet Sisteminde değişimler  İlerleyen yaşla beraber kemik dokusunun hem miktarı azalmakta hem de yapısı zayıflamaktadır. Kemik kitlesindeki, kasların kasılma gücü ve hızındaki azalma kadın ve erkeklerde yaklaşık 30 yaşlarında başlamaktadır. Meydana gelen bu düşüşler, özellikle kemik kitlesindeki azalma en çok omurgayı etkilemektedir</vt:lpstr>
      <vt:lpstr>Yaşlılıkta kas iskelet sisteminde ki değişimler  Yaşlanmanın getirdiği bir diğer kayıp ise kas kaybıdır. Kas kaybına ise sarkopeni denilmektedir. Yaklaşık olarak 50 yaşından sonra kas liflerinin sayısı azalmaya başlar ve bu durumda kasların boyunun kısalmasına neden olmaktadır. Kas sisteminde meydana gelen bu değişimler özellikle elle kavrama gücünü etkilemektedir</vt:lpstr>
      <vt:lpstr>Yaşlılıkta kas-İskelet sistemindeki değişimler  Atmış-yetmiş yaşındaki bireylerin kas kitlesi % 25-30 oranında azalma göstermektedir. Kas kitlesindeki azalmaya, vücudun yağ depolamadaki artışı eşlik eder. Kas kitlesinin kaybı kol ve bacaklarda incelmeye neden olurken, gövdede yağ birikmesi vücudun genel görünümünü değiştirir</vt:lpstr>
      <vt:lpstr>Yaşlılıkta Kardiyovasküler Sistemde ki değişimler  Yaşlanma vücutta en yıkıcı değişikliklere kalp ve kan damarlarında sebep olur. Kalp ve damar yaşlanma sürecinden pek çok şekilde etkilenir. Yaşlanmayla birlikte kalbin kan pompalama yeteneği azalır ve yağ dokusu artar. Kan pompalama yeteneğindeki bu azalma normal fiziksel ve psikolojik koşullarda ciddi bir sorun yaratacak düzeyde olmasa da stres ve yoğun fiziksel aktivite gibi durumlarda sorun yaratabilir. Böyle durumlarda kalp normalden daha fazla çalışmak zorunda kalır.</vt:lpstr>
      <vt:lpstr>Yaşlılıkta Kardiyovasküler Sistemde ki değişimler  Yaşlılıkta kalbin normal çalışma temposuna dönüş zamanı da uzar ve yıpranmalar meydana gelir. Kalp kapak çaplarında artma, kalınlaşma ve kireçlenme görülür. Damarların elastikiyetini kaybetmesiyle ve kalınlaşmasıyla birlikte dolaşım yavaşlar. Dolaşımın yavaşlaması ise kalp ritminin azalmasına etki ederek halsizliğe, yorgunluğa ve oksijen yetersizliğine neden olabilir</vt:lpstr>
      <vt:lpstr> Yaşlılıkta Solunum Sisteminde ki değişimler  Yaşlanma ile beraber göğüs kafesi ve akciğerlerin esnekliği azalır ve akciğerlerin boyutu küçülü, solunum kapasitesi azalır ve soluk alma sırasında akciğerleri genişletebilmek için harcanan enerji miktarı artar. Soluk alıp verme sürecindeki bu değişimler sonucunda daha kısa süreli soluk alınmasına rağmen akciğerler soluk verme durumuna daha uzun sürede dönerler (Oğuz, 2007; Zastrow ve Kirst-Ashman, 2015). Solunum sistemindeki bu değişimler sonucunda ise nefes darlığı, göğüs ağrısı, solunum yetmezliği ve akciğer hastalıları gibi problemler ortaya çıkabilmektedir. </vt:lpstr>
      <vt:lpstr>Yaşlılıkta,  Bağışıklık Sisteminde ki değişimler  Bağışıklık sisteminin tüm bölümleri yaşlanma sürecinden aynı miktarda etkilenmemektedir. Bağışıklık hücrelerinin işlevlerindeki azalma, yaşlılarda enfeksiyon hastalıkları, artrit ve kansere yakalanma riskini büyük ölçüde artırmaktadır </vt:lpstr>
      <vt:lpstr>Menopoz   Yaşlılık döneminde kadınlarda görülen değişimlerden birisi olan menopoz, normal fizyolojik bir süreç olup sıklıkla kırk yaşından sonra ortaya çıkar. Ülkemizde en sık görülen menopoz yaşı kırk beş-kırk dokuz yaştır. Bir kadın başka bir nedene bağlı olmaksızın en az ardışık olarak 12 ay adet görmez ise menopozda olduğu söylenebilir</vt:lpstr>
      <vt:lpstr> Andropoz   Yaşlanma ile birlikte erkeklerde ise erkeklik hormonu olan testosteron düzeyinde azalma olur. Erkeklerde yavaş, ancak ilerleyici bir şekilde testosteron eksikliği ile ortaya çıkan bu durum “Andropoz” olarak tanımlanır.   Testosteron başta cinsel organlar ve üreme sistemi olmak üzere vücuttaki pek çok doku ve sistem (kemik ve adale dokusu, yağ dokusu, kalp-damar sistemi ve kan yapımı) üzerine önemli etkilere sahiptir. Andropoz ile beraber adale kitlesinde ve gücünde azalma bunlara bağlı olarak yorgunluk ve halsizlik, huzursuzluk, cinsel aktivitede azalma, cinsel istek kaybı, aşırı terleme, ateş basma atakları, uykusuzluk, çarpıntı gibi belirtiler olur </vt:lpstr>
      <vt:lpstr>Yaşlılıkta Ürogenital Sistem  Yaşlanma ile birlikte nefronların fonksiyonlarında önemli kayıplar olur, mesane kapasitesi azalır. Kanın süzüldüğü kılcal damar sayısında, renal kan akımında ve tubüler fonksiyonlarda azalma görülür. Ayrıca erkeklerde prostat bezinin büyümesi, kadınlarda ise pelvik gevşeme-sarkma meydana gelir. Bu değişiklikler yaşlı bireylerde ürogenital sistem şikâyetleri ve hastalıkları arttırır</vt:lpstr>
      <vt:lpstr>Yaşlılık Dönemi Bilişsel Özelliklerde değişimler   Normal yaşlanma süreci ile beraber bazı bilişsel işlevlerde gerileme söz konusuyken, bazıları korunmakta (sözel beceriler, yaratıcılık gibi) bazılarında ise belli belirsiz bozulmalar ortaya çıkabilmektedir. Bu bilişsel değişiklikler kişiden kişiye değişebileceği gibi, aynı kişide farklı bilişsel boyutları, farklı düzeylerde etkileyebilmektedir</vt:lpstr>
      <vt:lpstr>Yaşlılık Dönemi Bilişsel Özelliklerde değişimler  Yaşlanmayla beraber ortaya çıkan bilişsel gerileme bazı kişilerde günlük hayatı ve sosyal ilişkileri etkileyecek düzeye ulaşmazken; bazı kişilerde Alzheimer hastalığı gibi ciddi bilişsel kayıplarla seyreden demanslara neden olabilmektedir.   Bilişsel yaşlanma olgusu kazançlar, kayıplar ve korunan işlevlerin birlikte ele alınmasını gerektirir. Bilişsel yaşlanma alanının öncüsü Baltes’e göre, kazançlar ve kayıplar sadece yaşlılık dönemi için değil, yaşam boyu tüm gelişim dönemleri için geçerlidir. Ancak, kazançların kayıplara oranı genç yaşlarda daha fazla iken ilerleyen yaşlarda azalmaktadır </vt:lpstr>
      <vt:lpstr> Yaşlılıkta görülen bilişsel değişimler   . Yaşlanmayla beraber bilgi işleme hızı yavaşlar. Dolayısıyla yeni bilgi öğrenme süreci uzar ve yeni bilgi edinmek için daha fazla bilişsel çaba göstermek gerekir.  . Dikkatin farklı boyutları yaşlanmadan olumsuz yönde etkilenir. Buna göre, dikkatin aynı anda eş zamanlı iki göreve bölünmesini (bölünmüş dikkat) gerektiren durumlarda yaşa bağlı gerileme olur.  . Dikkatin sürdürülmesini (konsantrasyon) gerektiren görevlerde başarısızlık görülür. İlişkisiz bilgilerin veya çeldiricilerin elimine edilmesini ve sadece ilgilenilecek hedef uyarıcının belirlenmesini (seçici dikkat) gerektiren görevlerde güçlükler yaşanır, bu tür görevlerde hata yapma olasılığı artar. Kısa süreli bellek yaşa bağlı gerilemeden görece daha az etkilenir.  </vt:lpstr>
      <vt:lpstr>Yaşlılıkta görülen bilişsel değişimler  . Uzun süreli bellekte hatırlama performansında, tanıma veya ipucuyla hatırlama performansına göre daha ciddi bir gerileme gözlenir.  . Bazı bellek işlevleri bozulurken, bazıları yaşa rağmen korur. Örneğin; episodik bellek, kaynak belleği, flaş bellekte önemli ölçüde gerileme görülürken; semantik (kelime bilgisi, kavram bilgisi) ve işlemsel bellek (bisiklete binmek, piyano çalmak) korunur.  . Konuşma, anlamlı kelime ve/veya cümleler üretme, sözlü anlatım ve dilbilgisi gibi dile ait beceriler yaşlanmaya rağmen korunur. Buna rağmen, kelime bulma ve/veya adlandırma, kategoriye uygun kelime bulma (sözel akıcılık) gibi dil beceri bozulmaktadır.</vt:lpstr>
      <vt:lpstr>  Yaşlılıkta görülen bilişsel değişimler  . şekil kopyalama gibi görsel-mekânsal görevlerde gerileme gözlenir. Bilişsel esneklik gerektiren görevlerde başarısızdırlar.   . Yıllar boyunca biriken bilgi birikimi sonucu oluşan pratik deneyimler ve bunun doğal bir sonucu olan ‘bilgelik’ yaşamın sonuna kadar devam eder</vt:lpstr>
      <vt:lpstr>Yaşlılık Dönemi Psikolojik Özellikleri  Psikolojik açıdan yaşlanma süreci sıkıntı, üzüntü ve korkuları tetiklemekte, unutkanlık ve uykusuzluk gibi birçok sorunlara neden olmaktadır.  .Yaşlılıktaki fiziksel ve ruhsal gerilemeye bağlı olarak yaşama gücü ve isteği giderek azalmaktadır.  . Yaşlılık döneminde birey, duygusal sarsıntı ve yıpranmalardan daha fazla etkilenmeye başlamakta ve gençlik imajını kaybetmiş olmak, eş ve yakın kaybı, çocukların öğrenim ve evlenme nedeniyle evden ayrılmasının getirdiği üzüntü, uzun süren evliliklerin yaşam yorgunluğu ve bezginliği, cinsel yaşamdaki durgunluk gibi nedenler yaşlının ruhsal yapısını olumsuz yönde etkilemektedir</vt:lpstr>
      <vt:lpstr>Yaşlılık dönemi psikolojik özellikleri  Yaşlılıkta rastlanan psikolojik değişikliklerden bazıları; eskiye aşırı bağlılık, yeniliklere uyum sağlayamamak, yeniliklerden korkmak, egoizm, bilinçte bulanıklık, depresyon, hastalık hastalığı, narsistik kişilik bozukluğu, nevroz stres, uyku bozuklukları ve ölüm korkusudur </vt:lpstr>
      <vt:lpstr> yaşlılık dönemi psikolojik özellikleri  Erickson’un kişilik gelişim dönemlerinden sonuncusu olan ‘‘Benlik Bütünlüğüne Karşı Umutsuzluk’’ dönemi umutsuzluk etrafındaki psikolojik krizi içerir (Zastrow ve Ashman, 2015). Bu dönemde krizlerin yeterli çözümünde bütünlük hissi ve hayattan memnun olma kendini gösterirken yetersiz kalan çözümlerde ise güvensizlik hissi ve hayal kırıklığı kendini göstermektedir </vt:lpstr>
      <vt:lpstr> Yaşlılık dönemi psikolojik özellikleri  Yaşlanma ile birlikte dış dünya üzerindeki kontrol ve etki azaldıkça, birey iç dünyasına dönmektedir. Psikolojik anlamda kendisini boşlukta ve yalnız hisseden yaşlı içine kapanmakta, eskiye özlem duymakta ve yeniliklere karşı isteksiz kalmaktadır .  </vt:lpstr>
      <vt:lpstr>Yaşlılık dönemi psikolojik özellikleri  Yaşlanma sürecinde sık görülen durumlardan birisi depresyondur. Psikolojik bakış açısıyla, yaşlanmayla beraber görülen hüzün, depresyon ve durgunluk hali bir patoloji olarak değil, bu gelişim döneminin beraberinde getirdiği kronik sağlık sorunları ile psikolojik kayıplara (eşin, yakınların, işin kaybı gibi) verilen insanca ve doğal tepkiler olarak kabul edilir. Bu durum çoğu kez ‘yaşlanmanın depresyonu taklit ettiği’ şeklinde de ifade edilmektedir </vt:lpstr>
      <vt:lpstr>Yaşlılık Dönemi Sosyal Özellikleri  Yaşlanmayla beraber sosyal hayatta da bir dizi değişiklikler yaşanmaktadır. Bunlardan en önemlisi statü ve rol kaybının yol açtığı toplumda yaşlı bireylere karşı var olan bağımlı, eski moda, ikinci sınıf gibi tutumlar ve ön yargılardır. Kronolojik yaşı daha genç olanların yaşlılara yönelik bu olumsuz tutum ve davranışları ile kültürel ön yargılar, yaşlı bireylerin kendilerine ilişkin kişisel algılamalarını ve rollerine ilişkin davranışlarını etkilemektedir </vt:lpstr>
      <vt:lpstr> Yaşlılık Dönemi Sosyal Özellikleri  Yaşanılan bu rol ve statü kayıpları düşünüldüğünde emeklilik bunların arasında sayılabilecek ve yaşlıyı olumsuz etkileyen bir statü kaybıdır. Emeklilik, yaşlı insanlar açısından değerlendirildiğinde, kişiyi hazırlıklı veya hazırlıksız bir rol değişikliği ile karşı karşıya getirebilir.   Yaşlı birey emekliliğe hazırlanmamış ise kendisini boşlukta hissetme, maddi sorunlar yaşama ve çevreyle olan iletişimini kesme veya iç dünyasına kapanma gibi sorunlarla karşı karşıya kalabilir.  </vt:lpstr>
      <vt:lpstr>Yaşlılık Dönemi Sosyal Özellikleri  Rol ve statüde yaşanan bir diğer değişim ise ebeveynlik rolüdür. Bu rol çocukların evden ayrılması, rollerin değişerek çocukların, ebeveynlerinin bakımını üstlenmesi, torun sahibi olarak ebeveyn rolü ile birlikte büyük anne büyük baba rolünün üstlenilmesi olarak ifade edilebilir. Yaşanan bu değişiklikler özellikle rol değişimi ile çocukların ebeveynlerine bakması yaşlıların çocuklarına yük olduklarını düşünmelerine yol açabilir.</vt:lpstr>
      <vt:lpstr>Yaşlılık Dönemi Sosyal Özellikleri  Karşılaşılan bir diğer değişim ise yaşlıya olan ihtiyacın azalması, ilgi görememe, çocukların evlenip ayrılmaları, torunların büyümesi, yaşlı bireyin çevresindeki ölümlerle, sohbet ve muhabbet ettiği insanların azalmasıyla yaşlı bireyin yalnızlaşması olarak ele alınabilir. Yakın çevresinin kendisine ihtiyaç duyulduğunun hissedilmesi, yaşlıyı yaşama bağlayan ve onu aktif kılan nedenlerdendir.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uozdemir1@outlook.com</dc:creator>
  <cp:lastModifiedBy>uozdemir1@outlook.com</cp:lastModifiedBy>
  <cp:revision>56</cp:revision>
  <dcterms:created xsi:type="dcterms:W3CDTF">2017-03-08T11:35:19Z</dcterms:created>
  <dcterms:modified xsi:type="dcterms:W3CDTF">2017-04-17T13:32:37Z</dcterms:modified>
</cp:coreProperties>
</file>